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2" r:id="rId3"/>
    <p:sldId id="258" r:id="rId4"/>
    <p:sldId id="259" r:id="rId5"/>
    <p:sldId id="260" r:id="rId6"/>
    <p:sldId id="272" r:id="rId7"/>
    <p:sldId id="273" r:id="rId8"/>
    <p:sldId id="274" r:id="rId9"/>
    <p:sldId id="275" r:id="rId10"/>
    <p:sldId id="263" r:id="rId11"/>
    <p:sldId id="267" r:id="rId12"/>
    <p:sldId id="271" r:id="rId13"/>
    <p:sldId id="269" r:id="rId14"/>
    <p:sldId id="276" r:id="rId15"/>
    <p:sldId id="270" r:id="rId16"/>
    <p:sldId id="264" r:id="rId17"/>
    <p:sldId id="26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455F1FDC-D7FD-4342-B10C-AD47E8584386}">
          <p14:sldIdLst>
            <p14:sldId id="256"/>
          </p14:sldIdLst>
        </p14:section>
        <p14:section name="Opportunity Cost" id="{D71D7954-F51F-4B08-9CD7-F5D88E15257A}">
          <p14:sldIdLst>
            <p14:sldId id="262"/>
            <p14:sldId id="258"/>
            <p14:sldId id="259"/>
            <p14:sldId id="260"/>
            <p14:sldId id="272"/>
            <p14:sldId id="273"/>
            <p14:sldId id="274"/>
            <p14:sldId id="275"/>
            <p14:sldId id="263"/>
          </p14:sldIdLst>
        </p14:section>
        <p14:section name="Diminishing Returns" id="{18C9F665-1385-4B6E-B0CF-4157E544B5F5}">
          <p14:sldIdLst>
            <p14:sldId id="267"/>
            <p14:sldId id="271"/>
            <p14:sldId id="269"/>
            <p14:sldId id="276"/>
            <p14:sldId id="270"/>
          </p14:sldIdLst>
        </p14:section>
        <p14:section name="Works Cited" id="{3C19CD84-4E81-4B6E-ABA0-28C326DD436C}">
          <p14:sldIdLst>
            <p14:sldId id="264"/>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5496" autoAdjust="0"/>
    <p:restoredTop sz="86460" autoAdjust="0"/>
  </p:normalViewPr>
  <p:slideViewPr>
    <p:cSldViewPr snapToGrid="0">
      <p:cViewPr>
        <p:scale>
          <a:sx n="66" d="100"/>
          <a:sy n="66" d="100"/>
        </p:scale>
        <p:origin x="845" y="211"/>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t>Café patrons by server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Total patrons served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10</c:v>
                </c:pt>
                <c:pt idx="1">
                  <c:v>25</c:v>
                </c:pt>
                <c:pt idx="2">
                  <c:v>40</c:v>
                </c:pt>
                <c:pt idx="3">
                  <c:v>50</c:v>
                </c:pt>
                <c:pt idx="4">
                  <c:v>55</c:v>
                </c:pt>
                <c:pt idx="5">
                  <c:v>55</c:v>
                </c:pt>
              </c:numCache>
            </c:numRef>
          </c:val>
          <c:smooth val="0"/>
          <c:extLst>
            <c:ext xmlns:c16="http://schemas.microsoft.com/office/drawing/2014/chart" uri="{C3380CC4-5D6E-409C-BE32-E72D297353CC}">
              <c16:uniqueId val="{00000000-4BAB-4E8C-9FB8-16519DF1E351}"/>
            </c:ext>
          </c:extLst>
        </c:ser>
        <c:ser>
          <c:idx val="1"/>
          <c:order val="1"/>
          <c:tx>
            <c:strRef>
              <c:f>Sheet1!$C$1</c:f>
              <c:strCache>
                <c:ptCount val="1"/>
                <c:pt idx="0">
                  <c:v>Marginal patrons served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Sheet1!$A$2:$A$7</c:f>
              <c:numCache>
                <c:formatCode>General</c:formatCode>
                <c:ptCount val="6"/>
                <c:pt idx="0">
                  <c:v>1</c:v>
                </c:pt>
                <c:pt idx="1">
                  <c:v>2</c:v>
                </c:pt>
                <c:pt idx="2">
                  <c:v>3</c:v>
                </c:pt>
                <c:pt idx="3">
                  <c:v>4</c:v>
                </c:pt>
                <c:pt idx="4">
                  <c:v>5</c:v>
                </c:pt>
                <c:pt idx="5">
                  <c:v>6</c:v>
                </c:pt>
              </c:numCache>
            </c:numRef>
          </c:cat>
          <c:val>
            <c:numRef>
              <c:f>Sheet1!$C$2:$C$7</c:f>
              <c:numCache>
                <c:formatCode>General</c:formatCode>
                <c:ptCount val="6"/>
                <c:pt idx="0">
                  <c:v>10</c:v>
                </c:pt>
                <c:pt idx="1">
                  <c:v>15</c:v>
                </c:pt>
                <c:pt idx="2">
                  <c:v>20</c:v>
                </c:pt>
                <c:pt idx="3">
                  <c:v>10</c:v>
                </c:pt>
                <c:pt idx="4">
                  <c:v>5</c:v>
                </c:pt>
                <c:pt idx="5">
                  <c:v>0</c:v>
                </c:pt>
              </c:numCache>
            </c:numRef>
          </c:val>
          <c:smooth val="0"/>
          <c:extLst>
            <c:ext xmlns:c16="http://schemas.microsoft.com/office/drawing/2014/chart" uri="{C3380CC4-5D6E-409C-BE32-E72D297353CC}">
              <c16:uniqueId val="{00000001-4BAB-4E8C-9FB8-16519DF1E351}"/>
            </c:ext>
          </c:extLst>
        </c:ser>
        <c:dLbls>
          <c:showLegendKey val="0"/>
          <c:showVal val="0"/>
          <c:showCatName val="0"/>
          <c:showSerName val="0"/>
          <c:showPercent val="0"/>
          <c:showBubbleSize val="0"/>
        </c:dLbls>
        <c:marker val="1"/>
        <c:smooth val="0"/>
        <c:axId val="386728512"/>
        <c:axId val="386728840"/>
      </c:lineChart>
      <c:catAx>
        <c:axId val="38672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6728840"/>
        <c:crosses val="autoZero"/>
        <c:auto val="1"/>
        <c:lblAlgn val="ctr"/>
        <c:lblOffset val="100"/>
        <c:noMultiLvlLbl val="0"/>
      </c:catAx>
      <c:valAx>
        <c:axId val="386728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672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ROI OF HOURS SPENT ON AN ACTIVITY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Study</c:v>
                </c:pt>
              </c:strCache>
            </c:strRef>
          </c:tx>
          <c:spPr>
            <a:ln w="31750" cap="rnd">
              <a:solidFill>
                <a:schemeClr val="accent1"/>
              </a:solidFill>
              <a:round/>
            </a:ln>
            <a:effectLst>
              <a:outerShdw blurRad="50800" dist="38100" dir="5400000" sy="96000" rotWithShape="0">
                <a:srgbClr val="000000">
                  <a:alpha val="54000"/>
                </a:srgbClr>
              </a:outerShdw>
            </a:effectLst>
          </c:spPr>
          <c:marker>
            <c:symbol val="none"/>
          </c:marker>
          <c:cat>
            <c:strRef>
              <c:f>Sheet1!$A$2:$A$6</c:f>
              <c:strCache>
                <c:ptCount val="5"/>
                <c:pt idx="0">
                  <c:v>2 Hours</c:v>
                </c:pt>
                <c:pt idx="1">
                  <c:v>3 Hours</c:v>
                </c:pt>
                <c:pt idx="2">
                  <c:v>4 Hours</c:v>
                </c:pt>
                <c:pt idx="3">
                  <c:v>7 Hours</c:v>
                </c:pt>
                <c:pt idx="4">
                  <c:v>10 Hours</c:v>
                </c:pt>
              </c:strCache>
            </c:strRef>
          </c:cat>
          <c:val>
            <c:numRef>
              <c:f>Sheet1!$B$2:$B$6</c:f>
              <c:numCache>
                <c:formatCode>General</c:formatCode>
                <c:ptCount val="5"/>
                <c:pt idx="0">
                  <c:v>7</c:v>
                </c:pt>
                <c:pt idx="1">
                  <c:v>9.5</c:v>
                </c:pt>
                <c:pt idx="2">
                  <c:v>4</c:v>
                </c:pt>
                <c:pt idx="3">
                  <c:v>1</c:v>
                </c:pt>
                <c:pt idx="4">
                  <c:v>0</c:v>
                </c:pt>
              </c:numCache>
            </c:numRef>
          </c:val>
          <c:smooth val="0"/>
          <c:extLst>
            <c:ext xmlns:c16="http://schemas.microsoft.com/office/drawing/2014/chart" uri="{C3380CC4-5D6E-409C-BE32-E72D297353CC}">
              <c16:uniqueId val="{00000000-66FB-402B-92C0-957130609CD4}"/>
            </c:ext>
          </c:extLst>
        </c:ser>
        <c:ser>
          <c:idx val="1"/>
          <c:order val="1"/>
          <c:tx>
            <c:strRef>
              <c:f>Sheet1!$C$1</c:f>
              <c:strCache>
                <c:ptCount val="1"/>
                <c:pt idx="0">
                  <c:v>Sleep</c:v>
                </c:pt>
              </c:strCache>
            </c:strRef>
          </c:tx>
          <c:spPr>
            <a:ln w="31750" cap="rnd">
              <a:solidFill>
                <a:schemeClr val="accent2"/>
              </a:solidFill>
              <a:round/>
            </a:ln>
            <a:effectLst>
              <a:outerShdw blurRad="50800" dist="38100" dir="5400000" sy="96000" rotWithShape="0">
                <a:srgbClr val="000000">
                  <a:alpha val="54000"/>
                </a:srgbClr>
              </a:outerShdw>
            </a:effectLst>
          </c:spPr>
          <c:marker>
            <c:symbol val="none"/>
          </c:marker>
          <c:cat>
            <c:strRef>
              <c:f>Sheet1!$A$2:$A$6</c:f>
              <c:strCache>
                <c:ptCount val="5"/>
                <c:pt idx="0">
                  <c:v>2 Hours</c:v>
                </c:pt>
                <c:pt idx="1">
                  <c:v>3 Hours</c:v>
                </c:pt>
                <c:pt idx="2">
                  <c:v>4 Hours</c:v>
                </c:pt>
                <c:pt idx="3">
                  <c:v>7 Hours</c:v>
                </c:pt>
                <c:pt idx="4">
                  <c:v>10 Hours</c:v>
                </c:pt>
              </c:strCache>
            </c:strRef>
          </c:cat>
          <c:val>
            <c:numRef>
              <c:f>Sheet1!$C$2:$C$6</c:f>
              <c:numCache>
                <c:formatCode>General</c:formatCode>
                <c:ptCount val="5"/>
                <c:pt idx="0">
                  <c:v>2.5</c:v>
                </c:pt>
                <c:pt idx="1">
                  <c:v>1.5</c:v>
                </c:pt>
                <c:pt idx="2">
                  <c:v>4.5</c:v>
                </c:pt>
                <c:pt idx="3">
                  <c:v>9.5</c:v>
                </c:pt>
                <c:pt idx="4">
                  <c:v>5.5</c:v>
                </c:pt>
              </c:numCache>
            </c:numRef>
          </c:val>
          <c:smooth val="0"/>
          <c:extLst>
            <c:ext xmlns:c16="http://schemas.microsoft.com/office/drawing/2014/chart" uri="{C3380CC4-5D6E-409C-BE32-E72D297353CC}">
              <c16:uniqueId val="{00000001-66FB-402B-92C0-957130609CD4}"/>
            </c:ext>
          </c:extLst>
        </c:ser>
        <c:dLbls>
          <c:showLegendKey val="0"/>
          <c:showVal val="0"/>
          <c:showCatName val="0"/>
          <c:showSerName val="0"/>
          <c:showPercent val="0"/>
          <c:showBubbleSize val="0"/>
        </c:dLbls>
        <c:smooth val="0"/>
        <c:axId val="661942640"/>
        <c:axId val="661942968"/>
      </c:lineChart>
      <c:catAx>
        <c:axId val="66194264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61942968"/>
        <c:crosses val="autoZero"/>
        <c:auto val="1"/>
        <c:lblAlgn val="ctr"/>
        <c:lblOffset val="100"/>
        <c:noMultiLvlLbl val="0"/>
      </c:catAx>
      <c:valAx>
        <c:axId val="6619429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61942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13F92-E65F-4D65-996D-3236AE55969B}" type="datetimeFigureOut">
              <a:rPr lang="en-US" smtClean="0"/>
              <a:t>4/28/2017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A8097-F324-42D0-9B00-4CFB5A635EEE}" type="slidenum">
              <a:rPr lang="en-US" smtClean="0"/>
              <a:t>‹#›</a:t>
            </a:fld>
            <a:endParaRPr lang="en-US"/>
          </a:p>
        </p:txBody>
      </p:sp>
    </p:spTree>
    <p:extLst>
      <p:ext uri="{BB962C8B-B14F-4D97-AF65-F5344CB8AC3E}">
        <p14:creationId xmlns:p14="http://schemas.microsoft.com/office/powerpoint/2010/main" val="10600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FA8097-F324-42D0-9B00-4CFB5A635EEE}" type="slidenum">
              <a:rPr lang="en-US" smtClean="0"/>
              <a:t>1</a:t>
            </a:fld>
            <a:endParaRPr lang="en-US"/>
          </a:p>
        </p:txBody>
      </p:sp>
    </p:spTree>
    <p:extLst>
      <p:ext uri="{BB962C8B-B14F-4D97-AF65-F5344CB8AC3E}">
        <p14:creationId xmlns:p14="http://schemas.microsoft.com/office/powerpoint/2010/main" val="3165847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the cost to</a:t>
            </a:r>
            <a:r>
              <a:rPr lang="en-US" baseline="0" dirty="0"/>
              <a:t> rent at </a:t>
            </a:r>
            <a:r>
              <a:rPr lang="en-US" dirty="0"/>
              <a:t>$15,600 is greater</a:t>
            </a:r>
            <a:r>
              <a:rPr lang="en-US" baseline="0" dirty="0"/>
              <a:t> than buying at a cost of $10,001. So, i</a:t>
            </a:r>
            <a:r>
              <a:rPr lang="en-US" dirty="0"/>
              <a:t>n my case, it was</a:t>
            </a:r>
            <a:r>
              <a:rPr lang="en-US" baseline="0" dirty="0"/>
              <a:t> clear that buying was the more advantageous option, because it would cost only two-thirds as much as renting in the same neighborhood. By comparing the opportunity costs of renting vs. buying I figured out that buying was a viable option. And happily, a full year later, I agree with my previous assessment. And thank goodness for VA loans!</a:t>
            </a:r>
          </a:p>
        </p:txBody>
      </p:sp>
      <p:sp>
        <p:nvSpPr>
          <p:cNvPr id="4" name="Slide Number Placeholder 3"/>
          <p:cNvSpPr>
            <a:spLocks noGrp="1"/>
          </p:cNvSpPr>
          <p:nvPr>
            <p:ph type="sldNum" sz="quarter" idx="10"/>
          </p:nvPr>
        </p:nvSpPr>
        <p:spPr/>
        <p:txBody>
          <a:bodyPr/>
          <a:lstStyle/>
          <a:p>
            <a:fld id="{16FA8097-F324-42D0-9B00-4CFB5A635EEE}" type="slidenum">
              <a:rPr lang="en-US" smtClean="0"/>
              <a:t>10</a:t>
            </a:fld>
            <a:endParaRPr lang="en-US" dirty="0"/>
          </a:p>
        </p:txBody>
      </p:sp>
    </p:spTree>
    <p:extLst>
      <p:ext uri="{BB962C8B-B14F-4D97-AF65-F5344CB8AC3E}">
        <p14:creationId xmlns:p14="http://schemas.microsoft.com/office/powerpoint/2010/main" val="39744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Diminishing</a:t>
            </a:r>
            <a:r>
              <a:rPr lang="en-US" baseline="0" dirty="0"/>
              <a:t> returns is used to refer to </a:t>
            </a:r>
            <a:r>
              <a:rPr lang="en-US" dirty="0"/>
              <a:t>a point at which the level of profits or benefits gained is less than the amount of money or energy invested. </a:t>
            </a:r>
          </a:p>
        </p:txBody>
      </p:sp>
      <p:sp>
        <p:nvSpPr>
          <p:cNvPr id="4" name="Slide Number Placeholder 3"/>
          <p:cNvSpPr>
            <a:spLocks noGrp="1"/>
          </p:cNvSpPr>
          <p:nvPr>
            <p:ph type="sldNum" sz="quarter" idx="10"/>
          </p:nvPr>
        </p:nvSpPr>
        <p:spPr/>
        <p:txBody>
          <a:bodyPr/>
          <a:lstStyle/>
          <a:p>
            <a:fld id="{16FA8097-F324-42D0-9B00-4CFB5A635EEE}" type="slidenum">
              <a:rPr lang="en-US" smtClean="0"/>
              <a:t>11</a:t>
            </a:fld>
            <a:endParaRPr lang="en-US" dirty="0"/>
          </a:p>
        </p:txBody>
      </p:sp>
    </p:spTree>
    <p:extLst>
      <p:ext uri="{BB962C8B-B14F-4D97-AF65-F5344CB8AC3E}">
        <p14:creationId xmlns:p14="http://schemas.microsoft.com/office/powerpoint/2010/main" val="2573977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algn="l"/>
            <a:r>
              <a:rPr lang="en-US" dirty="0"/>
              <a:t>Diminishing returns</a:t>
            </a:r>
            <a:r>
              <a:rPr lang="en-US" baseline="0" dirty="0"/>
              <a:t>, for a firm, may look like this. Here we have a </a:t>
            </a:r>
            <a:r>
              <a:rPr lang="en-US" dirty="0"/>
              <a:t>café</a:t>
            </a:r>
            <a:r>
              <a:rPr lang="en-US" baseline="0" dirty="0"/>
              <a:t> limited by the </a:t>
            </a:r>
            <a:r>
              <a:rPr lang="en-US" dirty="0"/>
              <a:t>size of its building, the number of tables, and the capacity of their kitchen.</a:t>
            </a:r>
          </a:p>
          <a:p>
            <a:pPr algn="l"/>
            <a:endParaRPr lang="en-US" dirty="0"/>
          </a:p>
          <a:p>
            <a:pPr algn="l"/>
            <a:r>
              <a:rPr lang="en-US" dirty="0"/>
              <a:t>As the café begins adding wait staff, they see a marginal increase in the amount of patrons they can serve.</a:t>
            </a:r>
          </a:p>
          <a:p>
            <a:pPr algn="l"/>
            <a:r>
              <a:rPr lang="en-US" dirty="0"/>
              <a:t>Until that marginal change in patrons served begins </a:t>
            </a:r>
            <a:r>
              <a:rPr lang="en-US"/>
              <a:t>to decrease.</a:t>
            </a:r>
            <a:endParaRPr lang="en-US" dirty="0"/>
          </a:p>
          <a:p>
            <a:pPr algn="l"/>
            <a:endParaRPr lang="en-US" dirty="0"/>
          </a:p>
          <a:p>
            <a:pPr algn="l"/>
            <a:r>
              <a:rPr lang="en-US" dirty="0"/>
              <a:t>In this example, 3 is the most profitable number of waiters to have on staff, based on the Principle of Diminishing Returns.</a:t>
            </a:r>
          </a:p>
          <a:p>
            <a:endParaRPr lang="en-US" dirty="0"/>
          </a:p>
        </p:txBody>
      </p:sp>
      <p:sp>
        <p:nvSpPr>
          <p:cNvPr id="4" name="Slide Number Placeholder 3"/>
          <p:cNvSpPr>
            <a:spLocks noGrp="1"/>
          </p:cNvSpPr>
          <p:nvPr>
            <p:ph type="sldNum" sz="quarter" idx="10"/>
          </p:nvPr>
        </p:nvSpPr>
        <p:spPr/>
        <p:txBody>
          <a:bodyPr/>
          <a:lstStyle/>
          <a:p>
            <a:fld id="{16FA8097-F324-42D0-9B00-4CFB5A635EEE}" type="slidenum">
              <a:rPr lang="en-US" smtClean="0"/>
              <a:t>12</a:t>
            </a:fld>
            <a:endParaRPr lang="en-US"/>
          </a:p>
        </p:txBody>
      </p:sp>
    </p:spTree>
    <p:extLst>
      <p:ext uri="{BB962C8B-B14F-4D97-AF65-F5344CB8AC3E}">
        <p14:creationId xmlns:p14="http://schemas.microsoft.com/office/powerpoint/2010/main" val="25350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Diminishing</a:t>
            </a:r>
            <a:r>
              <a:rPr lang="en-US" baseline="0" dirty="0"/>
              <a:t> returns is an interesting principle to study, because as we learn more about it we realize that we encounter it every day and we make decision after decision based on this principle. Should I get up or keep sleeping? Should I eat the entire bag of chips? Would studying through the night benefit me more than going to sleep now? Is having a proper meal worth 20 minutes of my time and effort, or should I skip it?</a:t>
            </a:r>
            <a:endParaRPr lang="en-US" dirty="0"/>
          </a:p>
        </p:txBody>
      </p:sp>
      <p:sp>
        <p:nvSpPr>
          <p:cNvPr id="4" name="Slide Number Placeholder 3"/>
          <p:cNvSpPr>
            <a:spLocks noGrp="1"/>
          </p:cNvSpPr>
          <p:nvPr>
            <p:ph type="sldNum" sz="quarter" idx="10"/>
          </p:nvPr>
        </p:nvSpPr>
        <p:spPr/>
        <p:txBody>
          <a:bodyPr/>
          <a:lstStyle/>
          <a:p>
            <a:fld id="{16FA8097-F324-42D0-9B00-4CFB5A635EEE}" type="slidenum">
              <a:rPr lang="en-US" smtClean="0"/>
              <a:t>13</a:t>
            </a:fld>
            <a:endParaRPr lang="en-US" dirty="0"/>
          </a:p>
        </p:txBody>
      </p:sp>
    </p:spTree>
    <p:extLst>
      <p:ext uri="{BB962C8B-B14F-4D97-AF65-F5344CB8AC3E}">
        <p14:creationId xmlns:p14="http://schemas.microsoft.com/office/powerpoint/2010/main" val="397066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decisions can be represented graphically. For example, an approximation can be made for how much I benefit from studying for a given class final, as well as how much I benefit from a certain amount of sleep before the final. Models help us visualize the data, but, in reality, we make these decisions in a snap.</a:t>
            </a:r>
          </a:p>
        </p:txBody>
      </p:sp>
      <p:sp>
        <p:nvSpPr>
          <p:cNvPr id="4" name="Slide Number Placeholder 3"/>
          <p:cNvSpPr>
            <a:spLocks noGrp="1"/>
          </p:cNvSpPr>
          <p:nvPr>
            <p:ph type="sldNum" sz="quarter" idx="10"/>
          </p:nvPr>
        </p:nvSpPr>
        <p:spPr/>
        <p:txBody>
          <a:bodyPr/>
          <a:lstStyle/>
          <a:p>
            <a:fld id="{16FA8097-F324-42D0-9B00-4CFB5A635EEE}" type="slidenum">
              <a:rPr lang="en-US" smtClean="0"/>
              <a:t>14</a:t>
            </a:fld>
            <a:endParaRPr lang="en-US"/>
          </a:p>
        </p:txBody>
      </p:sp>
    </p:spTree>
    <p:extLst>
      <p:ext uri="{BB962C8B-B14F-4D97-AF65-F5344CB8AC3E}">
        <p14:creationId xmlns:p14="http://schemas.microsoft.com/office/powerpoint/2010/main" val="3785402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my life I usually try to do it all. For example, I am responsible for running my household, I homeschool my three children who all are at different levels, and for some awesome reason I thought that I should go back to school this semester with 17 credit hours, 6 classes. It wasn’t my best idea, if I’m honest. I’m drowning in homework, and never again!</a:t>
            </a:r>
          </a:p>
          <a:p>
            <a:endParaRPr lang="en-US" baseline="0" dirty="0"/>
          </a:p>
          <a:p>
            <a:r>
              <a:rPr lang="en-US" baseline="0" dirty="0"/>
              <a:t>Being aware of the principle of diminishing returns is helpful to me. I now believe, and am keenly aware, that learning to recognize the point when I’m overdoing something is a valuable and very relevant life skill. </a:t>
            </a:r>
            <a:endParaRPr lang="en-US" dirty="0"/>
          </a:p>
        </p:txBody>
      </p:sp>
      <p:sp>
        <p:nvSpPr>
          <p:cNvPr id="4" name="Slide Number Placeholder 3"/>
          <p:cNvSpPr>
            <a:spLocks noGrp="1"/>
          </p:cNvSpPr>
          <p:nvPr>
            <p:ph type="sldNum" sz="quarter" idx="10"/>
          </p:nvPr>
        </p:nvSpPr>
        <p:spPr/>
        <p:txBody>
          <a:bodyPr/>
          <a:lstStyle/>
          <a:p>
            <a:fld id="{16FA8097-F324-42D0-9B00-4CFB5A635EEE}" type="slidenum">
              <a:rPr lang="en-US" smtClean="0"/>
              <a:t>15</a:t>
            </a:fld>
            <a:endParaRPr lang="en-US" dirty="0"/>
          </a:p>
        </p:txBody>
      </p:sp>
    </p:spTree>
    <p:extLst>
      <p:ext uri="{BB962C8B-B14F-4D97-AF65-F5344CB8AC3E}">
        <p14:creationId xmlns:p14="http://schemas.microsoft.com/office/powerpoint/2010/main" val="106375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home.</a:t>
            </a:r>
          </a:p>
        </p:txBody>
      </p:sp>
      <p:sp>
        <p:nvSpPr>
          <p:cNvPr id="4" name="Slide Number Placeholder 3"/>
          <p:cNvSpPr>
            <a:spLocks noGrp="1"/>
          </p:cNvSpPr>
          <p:nvPr>
            <p:ph type="sldNum" sz="quarter" idx="10"/>
          </p:nvPr>
        </p:nvSpPr>
        <p:spPr/>
        <p:txBody>
          <a:bodyPr/>
          <a:lstStyle/>
          <a:p>
            <a:fld id="{16FA8097-F324-42D0-9B00-4CFB5A635EEE}" type="slidenum">
              <a:rPr lang="en-US" smtClean="0"/>
              <a:t>16</a:t>
            </a:fld>
            <a:endParaRPr lang="en-US" dirty="0"/>
          </a:p>
        </p:txBody>
      </p:sp>
    </p:spTree>
    <p:extLst>
      <p:ext uri="{BB962C8B-B14F-4D97-AF65-F5344CB8AC3E}">
        <p14:creationId xmlns:p14="http://schemas.microsoft.com/office/powerpoint/2010/main" val="2119539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cost is the alternative cost, or the value of the next best mutually</a:t>
            </a:r>
            <a:r>
              <a:rPr lang="en-US" baseline="0" dirty="0"/>
              <a:t> exclusive choice made.</a:t>
            </a:r>
            <a:endParaRPr lang="en-US" dirty="0"/>
          </a:p>
        </p:txBody>
      </p:sp>
      <p:sp>
        <p:nvSpPr>
          <p:cNvPr id="4" name="Slide Number Placeholder 3"/>
          <p:cNvSpPr>
            <a:spLocks noGrp="1"/>
          </p:cNvSpPr>
          <p:nvPr>
            <p:ph type="sldNum" sz="quarter" idx="10"/>
          </p:nvPr>
        </p:nvSpPr>
        <p:spPr/>
        <p:txBody>
          <a:bodyPr/>
          <a:lstStyle/>
          <a:p>
            <a:fld id="{16FA8097-F324-42D0-9B00-4CFB5A635EEE}" type="slidenum">
              <a:rPr lang="en-US" smtClean="0"/>
              <a:t>2</a:t>
            </a:fld>
            <a:endParaRPr lang="en-US" dirty="0"/>
          </a:p>
        </p:txBody>
      </p:sp>
    </p:spTree>
    <p:extLst>
      <p:ext uri="{BB962C8B-B14F-4D97-AF65-F5344CB8AC3E}">
        <p14:creationId xmlns:p14="http://schemas.microsoft.com/office/powerpoint/2010/main" val="143683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early 2016 I was renting a duplex for $1100. Rent was about to go up by $200 a month, and we thought that was too much. So, I calculated the opportunity costs of renting vs buying a house in the same neighborhood. I did the math.</a:t>
            </a:r>
          </a:p>
        </p:txBody>
      </p:sp>
      <p:sp>
        <p:nvSpPr>
          <p:cNvPr id="4" name="Slide Number Placeholder 3"/>
          <p:cNvSpPr>
            <a:spLocks noGrp="1"/>
          </p:cNvSpPr>
          <p:nvPr>
            <p:ph type="sldNum" sz="quarter" idx="10"/>
          </p:nvPr>
        </p:nvSpPr>
        <p:spPr/>
        <p:txBody>
          <a:bodyPr/>
          <a:lstStyle/>
          <a:p>
            <a:fld id="{16FA8097-F324-42D0-9B00-4CFB5A635EEE}" type="slidenum">
              <a:rPr lang="en-US" smtClean="0"/>
              <a:t>3</a:t>
            </a:fld>
            <a:endParaRPr lang="en-US" dirty="0"/>
          </a:p>
        </p:txBody>
      </p:sp>
    </p:spTree>
    <p:extLst>
      <p:ext uri="{BB962C8B-B14F-4D97-AF65-F5344CB8AC3E}">
        <p14:creationId xmlns:p14="http://schemas.microsoft.com/office/powerpoint/2010/main" val="250366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calculated the sunk costs</a:t>
            </a:r>
            <a:r>
              <a:rPr lang="en-US" baseline="0" dirty="0"/>
              <a:t> of renting for 1 year. This part was easy: simply multiply the cost of rent by 12 months. I discovered that it would cost us $15,600 to continue living in this duplex for another year. </a:t>
            </a:r>
            <a:endParaRPr lang="en-US" dirty="0"/>
          </a:p>
        </p:txBody>
      </p:sp>
      <p:sp>
        <p:nvSpPr>
          <p:cNvPr id="4" name="Slide Number Placeholder 3"/>
          <p:cNvSpPr>
            <a:spLocks noGrp="1"/>
          </p:cNvSpPr>
          <p:nvPr>
            <p:ph type="sldNum" sz="quarter" idx="10"/>
          </p:nvPr>
        </p:nvSpPr>
        <p:spPr/>
        <p:txBody>
          <a:bodyPr/>
          <a:lstStyle/>
          <a:p>
            <a:fld id="{16FA8097-F324-42D0-9B00-4CFB5A635EEE}" type="slidenum">
              <a:rPr lang="en-US" smtClean="0"/>
              <a:t>4</a:t>
            </a:fld>
            <a:endParaRPr lang="en-US" dirty="0"/>
          </a:p>
        </p:txBody>
      </p:sp>
    </p:spTree>
    <p:extLst>
      <p:ext uri="{BB962C8B-B14F-4D97-AF65-F5344CB8AC3E}">
        <p14:creationId xmlns:p14="http://schemas.microsoft.com/office/powerpoint/2010/main" val="7950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opportunity</a:t>
            </a:r>
            <a:r>
              <a:rPr lang="en-US" sz="1000" baseline="0" dirty="0"/>
              <a:t> cost of buying the house down the road from the duplex would be more complicated to calculate, but I persevered.  We did not make a down payment, and we used a VA Loan, so we did not have mortgage insurance attached to our loan, and pretty soon one option became more attractive than the other.</a:t>
            </a:r>
          </a:p>
        </p:txBody>
      </p:sp>
      <p:sp>
        <p:nvSpPr>
          <p:cNvPr id="4" name="Slide Number Placeholder 3"/>
          <p:cNvSpPr>
            <a:spLocks noGrp="1"/>
          </p:cNvSpPr>
          <p:nvPr>
            <p:ph type="sldNum" sz="quarter" idx="10"/>
          </p:nvPr>
        </p:nvSpPr>
        <p:spPr/>
        <p:txBody>
          <a:bodyPr/>
          <a:lstStyle/>
          <a:p>
            <a:fld id="{16FA8097-F324-42D0-9B00-4CFB5A635EEE}" type="slidenum">
              <a:rPr lang="en-US" smtClean="0"/>
              <a:t>5</a:t>
            </a:fld>
            <a:endParaRPr lang="en-US" dirty="0"/>
          </a:p>
        </p:txBody>
      </p:sp>
    </p:spTree>
    <p:extLst>
      <p:ext uri="{BB962C8B-B14F-4D97-AF65-F5344CB8AC3E}">
        <p14:creationId xmlns:p14="http://schemas.microsoft.com/office/powerpoint/2010/main" val="376711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First, I calculated the interest we would pay on the mortgage in the first year by multiplying the starting principal balance by the (interest rate over 12), which gave me the amount of interest accrued on that principal. Then I added the starting principle balance and the accrued interest, and subtracted my monthly payment, which gave me the second month’s principal. And so forth, for 12 months. Then I found the Sum of the 12 interest accruals to arrive at $10,211 in interest paid that first year.</a:t>
            </a:r>
          </a:p>
        </p:txBody>
      </p:sp>
      <p:sp>
        <p:nvSpPr>
          <p:cNvPr id="4" name="Slide Number Placeholder 3"/>
          <p:cNvSpPr>
            <a:spLocks noGrp="1"/>
          </p:cNvSpPr>
          <p:nvPr>
            <p:ph type="sldNum" sz="quarter" idx="10"/>
          </p:nvPr>
        </p:nvSpPr>
        <p:spPr/>
        <p:txBody>
          <a:bodyPr/>
          <a:lstStyle/>
          <a:p>
            <a:fld id="{16FA8097-F324-42D0-9B00-4CFB5A635EEE}" type="slidenum">
              <a:rPr lang="en-US" smtClean="0"/>
              <a:t>6</a:t>
            </a:fld>
            <a:endParaRPr lang="en-US"/>
          </a:p>
        </p:txBody>
      </p:sp>
    </p:spTree>
    <p:extLst>
      <p:ext uri="{BB962C8B-B14F-4D97-AF65-F5344CB8AC3E}">
        <p14:creationId xmlns:p14="http://schemas.microsoft.com/office/powerpoint/2010/main" val="211482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Next, I calculated income tax savings I would get from deducting the mortgage interest. I first figured out what our tax burden would be for our income before the mortgage interest deduction by checking the IRS 1040 tax tables for 2016, and I calculated that in that case my tax burden would be $16,543, again, before any deductions. Then, I subtracted the $10,211 mortgage interest from our income, and arrived at $89,789. Then I checked the tax tables again to find that the tax burden on the new taxable income would be $13,989. Of course, then I found the difference between my original tax burden and the tax burden after mortgage interest deduction, and found that we had saved $2554. </a:t>
            </a:r>
          </a:p>
        </p:txBody>
      </p:sp>
      <p:sp>
        <p:nvSpPr>
          <p:cNvPr id="4" name="Slide Number Placeholder 3"/>
          <p:cNvSpPr>
            <a:spLocks noGrp="1"/>
          </p:cNvSpPr>
          <p:nvPr>
            <p:ph type="sldNum" sz="quarter" idx="10"/>
          </p:nvPr>
        </p:nvSpPr>
        <p:spPr/>
        <p:txBody>
          <a:bodyPr/>
          <a:lstStyle/>
          <a:p>
            <a:fld id="{16FA8097-F324-42D0-9B00-4CFB5A635EEE}" type="slidenum">
              <a:rPr lang="en-US" smtClean="0"/>
              <a:t>7</a:t>
            </a:fld>
            <a:endParaRPr lang="en-US"/>
          </a:p>
        </p:txBody>
      </p:sp>
    </p:spTree>
    <p:extLst>
      <p:ext uri="{BB962C8B-B14F-4D97-AF65-F5344CB8AC3E}">
        <p14:creationId xmlns:p14="http://schemas.microsoft.com/office/powerpoint/2010/main" val="19276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After that, I checked my property tax bill to find that our property tax burden was $2,344.</a:t>
            </a:r>
          </a:p>
          <a:p>
            <a:endParaRPr lang="en-US" dirty="0"/>
          </a:p>
        </p:txBody>
      </p:sp>
      <p:sp>
        <p:nvSpPr>
          <p:cNvPr id="4" name="Slide Number Placeholder 3"/>
          <p:cNvSpPr>
            <a:spLocks noGrp="1"/>
          </p:cNvSpPr>
          <p:nvPr>
            <p:ph type="sldNum" sz="quarter" idx="10"/>
          </p:nvPr>
        </p:nvSpPr>
        <p:spPr/>
        <p:txBody>
          <a:bodyPr/>
          <a:lstStyle/>
          <a:p>
            <a:fld id="{16FA8097-F324-42D0-9B00-4CFB5A635EEE}" type="slidenum">
              <a:rPr lang="en-US" smtClean="0"/>
              <a:t>8</a:t>
            </a:fld>
            <a:endParaRPr lang="en-US"/>
          </a:p>
        </p:txBody>
      </p:sp>
    </p:spTree>
    <p:extLst>
      <p:ext uri="{BB962C8B-B14F-4D97-AF65-F5344CB8AC3E}">
        <p14:creationId xmlns:p14="http://schemas.microsoft.com/office/powerpoint/2010/main" val="164504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t>Then, after all of that, I added my mortgage interest ($10,211), minus income tax savings ($7,076), plus property taxes ($2,344), and found that $10,001 would be our sunk costs of homeownership for the first year.</a:t>
            </a:r>
            <a:endParaRPr lang="en-US" sz="1000" dirty="0"/>
          </a:p>
        </p:txBody>
      </p:sp>
      <p:sp>
        <p:nvSpPr>
          <p:cNvPr id="4" name="Slide Number Placeholder 3"/>
          <p:cNvSpPr>
            <a:spLocks noGrp="1"/>
          </p:cNvSpPr>
          <p:nvPr>
            <p:ph type="sldNum" sz="quarter" idx="10"/>
          </p:nvPr>
        </p:nvSpPr>
        <p:spPr/>
        <p:txBody>
          <a:bodyPr/>
          <a:lstStyle/>
          <a:p>
            <a:fld id="{16FA8097-F324-42D0-9B00-4CFB5A635EEE}" type="slidenum">
              <a:rPr lang="en-US" smtClean="0"/>
              <a:t>9</a:t>
            </a:fld>
            <a:endParaRPr lang="en-US" dirty="0"/>
          </a:p>
        </p:txBody>
      </p:sp>
    </p:spTree>
    <p:extLst>
      <p:ext uri="{BB962C8B-B14F-4D97-AF65-F5344CB8AC3E}">
        <p14:creationId xmlns:p14="http://schemas.microsoft.com/office/powerpoint/2010/main" val="57991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B6D90B-630A-46B3-A063-95E32C32CE0B}"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299402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B6D90B-630A-46B3-A063-95E32C32CE0B}"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2024422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B6D90B-630A-46B3-A063-95E32C32CE0B}"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2115957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B6D90B-630A-46B3-A063-95E32C32CE0B}"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91975-FFBB-4BAB-A937-98D73762CCB0}"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50631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B6D90B-630A-46B3-A063-95E32C32CE0B}"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3199151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EB6D90B-630A-46B3-A063-95E32C32CE0B}" type="datetimeFigureOut">
              <a:rPr lang="en-US" smtClean="0"/>
              <a:t>4/28/2017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236363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EB6D90B-630A-46B3-A063-95E32C32CE0B}" type="datetimeFigureOut">
              <a:rPr lang="en-US" smtClean="0"/>
              <a:t>4/28/2017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2462961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B6D90B-630A-46B3-A063-95E32C32CE0B}"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2313439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B6D90B-630A-46B3-A063-95E32C32CE0B}"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1261721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B6D90B-630A-46B3-A063-95E32C32CE0B}"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146421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B6D90B-630A-46B3-A063-95E32C32CE0B}" type="datetimeFigureOut">
              <a:rPr lang="en-US" smtClean="0"/>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611995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B6D90B-630A-46B3-A063-95E32C32CE0B}"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1818563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B6D90B-630A-46B3-A063-95E32C32CE0B}" type="datetimeFigureOut">
              <a:rPr lang="en-US" smtClean="0"/>
              <a:t>4/28/2017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37470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B6D90B-630A-46B3-A063-95E32C32CE0B}" type="datetimeFigureOut">
              <a:rPr lang="en-US" smtClean="0"/>
              <a:t>4/28/2017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2237376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6D90B-630A-46B3-A063-95E32C32CE0B}" type="datetimeFigureOut">
              <a:rPr lang="en-US" smtClean="0"/>
              <a:t>4/28/2017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1908291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B6D90B-630A-46B3-A063-95E32C32CE0B}"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383808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B6D90B-630A-46B3-A063-95E32C32CE0B}" type="datetimeFigureOut">
              <a:rPr lang="en-US" smtClean="0"/>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91975-FFBB-4BAB-A937-98D73762CCB0}" type="slidenum">
              <a:rPr lang="en-US" smtClean="0"/>
              <a:t>‹#›</a:t>
            </a:fld>
            <a:endParaRPr lang="en-US"/>
          </a:p>
        </p:txBody>
      </p:sp>
    </p:spTree>
    <p:extLst>
      <p:ext uri="{BB962C8B-B14F-4D97-AF65-F5344CB8AC3E}">
        <p14:creationId xmlns:p14="http://schemas.microsoft.com/office/powerpoint/2010/main" val="238905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EB6D90B-630A-46B3-A063-95E32C32CE0B}" type="datetimeFigureOut">
              <a:rPr lang="en-US" smtClean="0"/>
              <a:t>4/28/2017</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0B91975-FFBB-4BAB-A937-98D73762CCB0}" type="slidenum">
              <a:rPr lang="en-US" smtClean="0"/>
              <a:t>‹#›</a:t>
            </a:fld>
            <a:endParaRPr lang="en-US"/>
          </a:p>
        </p:txBody>
      </p:sp>
    </p:spTree>
    <p:extLst>
      <p:ext uri="{BB962C8B-B14F-4D97-AF65-F5344CB8AC3E}">
        <p14:creationId xmlns:p14="http://schemas.microsoft.com/office/powerpoint/2010/main" val="11036222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tmp"/><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2840037"/>
          </a:xfrm>
        </p:spPr>
        <p:txBody>
          <a:bodyPr>
            <a:normAutofit fontScale="90000"/>
          </a:bodyPr>
          <a:lstStyle/>
          <a:p>
            <a:r>
              <a:rPr lang="en-US" sz="5800" dirty="0"/>
              <a:t>The Principles of </a:t>
            </a:r>
            <a:br>
              <a:rPr lang="en-US" sz="5800" dirty="0"/>
            </a:br>
            <a:r>
              <a:rPr lang="en-US" sz="5800" dirty="0"/>
              <a:t>Opportunity Cost and Diminishing Returns</a:t>
            </a:r>
          </a:p>
        </p:txBody>
      </p:sp>
      <p:sp>
        <p:nvSpPr>
          <p:cNvPr id="3" name="Subtitle 2"/>
          <p:cNvSpPr>
            <a:spLocks noGrp="1"/>
          </p:cNvSpPr>
          <p:nvPr>
            <p:ph type="subTitle" idx="1"/>
          </p:nvPr>
        </p:nvSpPr>
        <p:spPr>
          <a:xfrm>
            <a:off x="1524000" y="4256436"/>
            <a:ext cx="9144000" cy="1600818"/>
          </a:xfrm>
        </p:spPr>
        <p:txBody>
          <a:bodyPr>
            <a:normAutofit fontScale="92500" lnSpcReduction="10000"/>
          </a:bodyPr>
          <a:lstStyle/>
          <a:p>
            <a:r>
              <a:rPr lang="en-US" dirty="0">
                <a:solidFill>
                  <a:schemeClr val="accent1"/>
                </a:solidFill>
              </a:rPr>
              <a:t>Ana Hoerner</a:t>
            </a:r>
            <a:br>
              <a:rPr lang="en-US" dirty="0">
                <a:solidFill>
                  <a:schemeClr val="accent1"/>
                </a:solidFill>
              </a:rPr>
            </a:br>
            <a:r>
              <a:rPr lang="en-US" dirty="0">
                <a:solidFill>
                  <a:schemeClr val="accent1"/>
                </a:solidFill>
              </a:rPr>
              <a:t>Salt Lake Community College</a:t>
            </a:r>
            <a:br>
              <a:rPr lang="en-US" dirty="0">
                <a:solidFill>
                  <a:schemeClr val="accent1"/>
                </a:solidFill>
              </a:rPr>
            </a:br>
            <a:r>
              <a:rPr lang="en-US" dirty="0">
                <a:solidFill>
                  <a:schemeClr val="accent1"/>
                </a:solidFill>
              </a:rPr>
              <a:t>Spring 2017</a:t>
            </a:r>
            <a:br>
              <a:rPr lang="en-US" dirty="0">
                <a:solidFill>
                  <a:schemeClr val="accent1"/>
                </a:solidFill>
              </a:rPr>
            </a:br>
            <a:r>
              <a:rPr lang="en-US" dirty="0">
                <a:solidFill>
                  <a:schemeClr val="accent1"/>
                </a:solidFill>
              </a:rPr>
              <a:t>ECON 2010-008</a:t>
            </a:r>
          </a:p>
        </p:txBody>
      </p:sp>
    </p:spTree>
    <p:extLst>
      <p:ext uri="{BB962C8B-B14F-4D97-AF65-F5344CB8AC3E}">
        <p14:creationId xmlns:p14="http://schemas.microsoft.com/office/powerpoint/2010/main" val="1316193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629"/>
    </mc:Choice>
    <mc:Fallback xmlns="">
      <p:transition spd="slow" advTm="66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7002" y="838200"/>
            <a:ext cx="3854450" cy="1331913"/>
          </a:xfrm>
        </p:spPr>
        <p:txBody>
          <a:bodyPr/>
          <a:lstStyle/>
          <a:p>
            <a:r>
              <a:rPr lang="en-US" dirty="0"/>
              <a:t>Buying it is.</a:t>
            </a:r>
          </a:p>
        </p:txBody>
      </p:sp>
      <p:sp>
        <p:nvSpPr>
          <p:cNvPr id="9" name="Text Placeholder 8"/>
          <p:cNvSpPr>
            <a:spLocks noGrp="1"/>
          </p:cNvSpPr>
          <p:nvPr>
            <p:ph type="body" sz="half" idx="4294967295"/>
          </p:nvPr>
        </p:nvSpPr>
        <p:spPr>
          <a:xfrm>
            <a:off x="738108" y="1989634"/>
            <a:ext cx="3932238" cy="3779120"/>
          </a:xfrm>
        </p:spPr>
        <p:txBody>
          <a:bodyPr>
            <a:normAutofit/>
          </a:bodyPr>
          <a:lstStyle/>
          <a:p>
            <a:pPr algn="l"/>
            <a:r>
              <a:rPr lang="en-US" sz="2200" dirty="0"/>
              <a:t>Renting at a cost of $15,600 &gt; buying at a cost of $10,001</a:t>
            </a:r>
          </a:p>
          <a:p>
            <a:pPr algn="l"/>
            <a:r>
              <a:rPr lang="en-US" sz="2200" dirty="0"/>
              <a:t>Compare opportunity costs </a:t>
            </a:r>
            <a:r>
              <a:rPr lang="en-US" sz="2200" dirty="0">
                <a:sym typeface="Wingdings" panose="05000000000000000000" pitchFamily="2" charset="2"/>
              </a:rPr>
              <a:t> make a decision.</a:t>
            </a:r>
          </a:p>
          <a:p>
            <a:pPr algn="l"/>
            <a:r>
              <a:rPr lang="en-US" sz="2200" dirty="0">
                <a:sym typeface="Wingdings" panose="05000000000000000000" pitchFamily="2" charset="2"/>
              </a:rPr>
              <a:t>Every case is different, so you do the math.</a:t>
            </a:r>
            <a:endParaRPr lang="en-US" sz="2200" dirty="0"/>
          </a:p>
          <a:p>
            <a:pPr algn="l"/>
            <a:r>
              <a:rPr lang="en-US" sz="2200" i="1" dirty="0"/>
              <a:t>Thank you, VA Loan!</a:t>
            </a: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487" y="1504157"/>
            <a:ext cx="5209150" cy="3944144"/>
          </a:xfrm>
          <a:prstGeom prst="rect">
            <a:avLst/>
          </a:prstGeom>
          <a:ln w="228600" cap="sq" cmpd="thickThin">
            <a:solidFill>
              <a:srgbClr val="000000"/>
            </a:solidFill>
            <a:prstDash val="solid"/>
            <a:miter lim="800000"/>
          </a:ln>
          <a:effectLst>
            <a:innerShdw blurRad="76200">
              <a:srgbClr val="000000"/>
            </a:innerShdw>
          </a:effectLst>
        </p:spPr>
      </p:pic>
      <p:pic>
        <p:nvPicPr>
          <p:cNvPr id="2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123375290"/>
      </p:ext>
    </p:extLst>
  </p:cSld>
  <p:clrMapOvr>
    <a:masterClrMapping/>
  </p:clrMapOvr>
  <mc:AlternateContent xmlns:mc="http://schemas.openxmlformats.org/markup-compatibility/2006" xmlns:p14="http://schemas.microsoft.com/office/powerpoint/2010/main">
    <mc:Choice Requires="p14">
      <p:transition spd="slow" p14:dur="2000" advTm="31023"/>
    </mc:Choice>
    <mc:Fallback xmlns="">
      <p:transition spd="slow" advTm="3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9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extLst mod="1">
    <p:ext uri="{E180D4A7-C9FB-4DFB-919C-405C955672EB}">
      <p14:showEvtLst xmlns:p14="http://schemas.microsoft.com/office/powerpoint/2010/main">
        <p14:playEvt time="1" objId="25"/>
        <p14:stopEvt time="28182" objId="2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Diminishing Returns</a:t>
            </a:r>
          </a:p>
        </p:txBody>
      </p:sp>
      <p:sp>
        <p:nvSpPr>
          <p:cNvPr id="3" name="Text Placeholder 2"/>
          <p:cNvSpPr>
            <a:spLocks noGrp="1"/>
          </p:cNvSpPr>
          <p:nvPr>
            <p:ph type="body" idx="1"/>
          </p:nvPr>
        </p:nvSpPr>
        <p:spPr/>
        <p:txBody>
          <a:bodyPr/>
          <a:lstStyle/>
          <a:p>
            <a:r>
              <a:rPr lang="en-US" dirty="0"/>
              <a:t>Overdoing it, or knowing when to stop.</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1001110495"/>
      </p:ext>
    </p:extLst>
  </p:cSld>
  <p:clrMapOvr>
    <a:masterClrMapping/>
  </p:clrMapOvr>
  <mc:AlternateContent xmlns:mc="http://schemas.openxmlformats.org/markup-compatibility/2006" xmlns:p14="http://schemas.microsoft.com/office/powerpoint/2010/main">
    <mc:Choice Requires="p14">
      <p:transition spd="slow" p14:dur="2000" advTm="11383"/>
    </mc:Choice>
    <mc:Fallback xmlns="">
      <p:transition spd="slow" advTm="1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9979"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8" y="569258"/>
            <a:ext cx="3932237" cy="1891554"/>
          </a:xfrm>
        </p:spPr>
        <p:txBody>
          <a:bodyPr/>
          <a:lstStyle/>
          <a:p>
            <a:r>
              <a:rPr lang="en-US" dirty="0"/>
              <a:t>Diminishing Returns </a:t>
            </a:r>
            <a:br>
              <a:rPr lang="en-US" dirty="0"/>
            </a:br>
            <a:r>
              <a:rPr lang="en-US" dirty="0"/>
              <a:t>for a firm</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75904032"/>
              </p:ext>
            </p:extLst>
          </p:nvPr>
        </p:nvGraphicFramePr>
        <p:xfrm>
          <a:off x="5078413" y="609600"/>
          <a:ext cx="6189662" cy="51816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p:cNvSpPr>
            <a:spLocks noGrp="1"/>
          </p:cNvSpPr>
          <p:nvPr>
            <p:ph type="body" sz="half" idx="2"/>
          </p:nvPr>
        </p:nvSpPr>
        <p:spPr>
          <a:xfrm>
            <a:off x="917228" y="2810435"/>
            <a:ext cx="3932237" cy="2823884"/>
          </a:xfrm>
        </p:spPr>
        <p:txBody>
          <a:bodyPr>
            <a:noAutofit/>
          </a:bodyPr>
          <a:lstStyle/>
          <a:p>
            <a:pPr algn="l"/>
            <a:r>
              <a:rPr lang="en-US" sz="2200" dirty="0"/>
              <a:t>After a certain point, it is marginally less profitable for the firm to add another waiter, because the marginal change in patrons served diminishes. </a:t>
            </a:r>
          </a:p>
        </p:txBody>
      </p:sp>
      <p:cxnSp>
        <p:nvCxnSpPr>
          <p:cNvPr id="9" name="Straight Connector 8"/>
          <p:cNvCxnSpPr/>
          <p:nvPr/>
        </p:nvCxnSpPr>
        <p:spPr>
          <a:xfrm flipV="1">
            <a:off x="7826188" y="1183341"/>
            <a:ext cx="0" cy="3899647"/>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50066" y="1183341"/>
            <a:ext cx="0" cy="3899647"/>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12526318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7228" y="609600"/>
            <a:ext cx="3932237" cy="2070970"/>
          </a:xfrm>
        </p:spPr>
        <p:txBody>
          <a:bodyPr/>
          <a:lstStyle/>
          <a:p>
            <a:r>
              <a:rPr lang="en-US" dirty="0"/>
              <a:t>Diminishing Returns for the Rest of us</a:t>
            </a:r>
          </a:p>
        </p:txBody>
      </p:sp>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868113" y="609600"/>
            <a:ext cx="3929322" cy="5886125"/>
          </a:xfrm>
          <a:prstGeom prst="rect">
            <a:avLst/>
          </a:prstGeom>
          <a:ln w="228600" cap="sq" cmpd="thickThin">
            <a:solidFill>
              <a:srgbClr val="000000"/>
            </a:solidFill>
            <a:prstDash val="solid"/>
            <a:miter lim="800000"/>
          </a:ln>
          <a:effectLst>
            <a:innerShdw blurRad="76200">
              <a:srgbClr val="000000"/>
            </a:innerShdw>
          </a:effectLst>
        </p:spPr>
      </p:pic>
      <p:sp>
        <p:nvSpPr>
          <p:cNvPr id="6" name="Text Placeholder 5"/>
          <p:cNvSpPr>
            <a:spLocks noGrp="1"/>
          </p:cNvSpPr>
          <p:nvPr>
            <p:ph type="body" sz="half" idx="2"/>
          </p:nvPr>
        </p:nvSpPr>
        <p:spPr/>
        <p:txBody>
          <a:bodyPr>
            <a:normAutofit/>
          </a:bodyPr>
          <a:lstStyle/>
          <a:p>
            <a:pPr marL="285750" indent="-285750" algn="l">
              <a:buFont typeface="Arial" panose="020B0604020202020204" pitchFamily="34" charset="0"/>
              <a:buChar char="•"/>
            </a:pPr>
            <a:r>
              <a:rPr lang="en-US" dirty="0"/>
              <a:t>We decide between getting up or sleeping longer,</a:t>
            </a:r>
          </a:p>
          <a:p>
            <a:pPr marL="285750" indent="-285750" algn="l">
              <a:buFont typeface="Arial" panose="020B0604020202020204" pitchFamily="34" charset="0"/>
              <a:buChar char="•"/>
            </a:pPr>
            <a:r>
              <a:rPr lang="en-US" dirty="0"/>
              <a:t>Eat another serving of your favorite snack or stopping the madness, </a:t>
            </a:r>
          </a:p>
          <a:p>
            <a:pPr marL="285750" indent="-285750" algn="l">
              <a:buFont typeface="Arial" panose="020B0604020202020204" pitchFamily="34" charset="0"/>
              <a:buChar char="•"/>
            </a:pPr>
            <a:r>
              <a:rPr lang="en-US" dirty="0"/>
              <a:t>Keep studying through the night or get some sleep, </a:t>
            </a:r>
          </a:p>
          <a:p>
            <a:pPr marL="285750" indent="-285750" algn="l">
              <a:buFont typeface="Arial" panose="020B0604020202020204" pitchFamily="34" charset="0"/>
              <a:buChar char="•"/>
            </a:pPr>
            <a:r>
              <a:rPr lang="en-US" dirty="0"/>
              <a:t>Spend 20 minutes making a proper meal or starve, …</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1669754088"/>
      </p:ext>
    </p:extLst>
  </p:cSld>
  <p:clrMapOvr>
    <a:masterClrMapping/>
  </p:clrMapOvr>
  <mc:AlternateContent xmlns:mc="http://schemas.openxmlformats.org/markup-compatibility/2006" xmlns:p14="http://schemas.microsoft.com/office/powerpoint/2010/main">
    <mc:Choice Requires="p14">
      <p:transition spd="slow" p14:dur="2000" advTm="28103"/>
    </mc:Choice>
    <mc:Fallback xmlns="">
      <p:transition spd="slow" advTm="2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2" objId="9"/>
        <p14:stopEvt time="25957"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1840523"/>
          </a:xfrm>
        </p:spPr>
        <p:txBody>
          <a:bodyPr/>
          <a:lstStyle/>
          <a:p>
            <a:r>
              <a:rPr lang="en-US" dirty="0"/>
              <a:t>Diminishing Returns for an Individual</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5420903"/>
              </p:ext>
            </p:extLst>
          </p:nvPr>
        </p:nvGraphicFramePr>
        <p:xfrm>
          <a:off x="5078413" y="609600"/>
          <a:ext cx="6189662" cy="51816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p:cNvSpPr>
            <a:spLocks noGrp="1"/>
          </p:cNvSpPr>
          <p:nvPr>
            <p:ph type="body" sz="half" idx="2"/>
          </p:nvPr>
        </p:nvSpPr>
        <p:spPr>
          <a:xfrm>
            <a:off x="917228" y="2743200"/>
            <a:ext cx="3932237" cy="3364523"/>
          </a:xfrm>
        </p:spPr>
        <p:txBody>
          <a:bodyPr>
            <a:normAutofit fontScale="92500" lnSpcReduction="10000"/>
          </a:bodyPr>
          <a:lstStyle/>
          <a:p>
            <a:pPr algn="l"/>
            <a:r>
              <a:rPr lang="en-US" sz="2000" u="sng" dirty="0">
                <a:effectLst/>
              </a:rPr>
              <a:t>THE NUMBERS</a:t>
            </a:r>
          </a:p>
          <a:p>
            <a:pPr algn="l"/>
            <a:r>
              <a:rPr lang="en-US" sz="2000" dirty="0">
                <a:effectLst/>
              </a:rPr>
              <a:t>Optimal study time for 1 class:</a:t>
            </a:r>
          </a:p>
          <a:p>
            <a:pPr algn="l"/>
            <a:r>
              <a:rPr lang="en-US" sz="2000" dirty="0">
                <a:effectLst/>
              </a:rPr>
              <a:t>	3 hours</a:t>
            </a:r>
          </a:p>
          <a:p>
            <a:pPr algn="l"/>
            <a:r>
              <a:rPr lang="en-US" sz="2000" dirty="0">
                <a:effectLst/>
              </a:rPr>
              <a:t>Optimal hours of sleep before exam:</a:t>
            </a:r>
          </a:p>
          <a:p>
            <a:pPr algn="l"/>
            <a:r>
              <a:rPr lang="en-US" sz="2000" dirty="0">
                <a:effectLst/>
              </a:rPr>
              <a:t>	7 hours</a:t>
            </a:r>
          </a:p>
          <a:p>
            <a:pPr algn="l"/>
            <a:r>
              <a:rPr lang="en-US" sz="2000" dirty="0">
                <a:effectLst/>
              </a:rPr>
              <a:t>Beyond these lengths of time, I gain no benefit.</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2285461840"/>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1"/>
            <a:ext cx="3932237" cy="1500554"/>
          </a:xfrm>
        </p:spPr>
        <p:txBody>
          <a:bodyPr>
            <a:normAutofit/>
          </a:bodyPr>
          <a:lstStyle/>
          <a:p>
            <a:r>
              <a:rPr lang="en-US" sz="3200" dirty="0"/>
              <a:t>In my life</a:t>
            </a:r>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610191" y="609600"/>
            <a:ext cx="4439090" cy="5181600"/>
          </a:xfrm>
        </p:spPr>
      </p:pic>
      <p:sp>
        <p:nvSpPr>
          <p:cNvPr id="4" name="Text Placeholder 3"/>
          <p:cNvSpPr>
            <a:spLocks noGrp="1"/>
          </p:cNvSpPr>
          <p:nvPr>
            <p:ph type="body" sz="half" idx="2"/>
          </p:nvPr>
        </p:nvSpPr>
        <p:spPr>
          <a:xfrm>
            <a:off x="917228" y="2354894"/>
            <a:ext cx="5120157" cy="3436306"/>
          </a:xfrm>
        </p:spPr>
        <p:txBody>
          <a:bodyPr>
            <a:normAutofit lnSpcReduction="10000"/>
          </a:bodyPr>
          <a:lstStyle/>
          <a:p>
            <a:pPr algn="l"/>
            <a:r>
              <a:rPr lang="en-US" sz="2000" dirty="0"/>
              <a:t>I often try to do everything, and when I do I stress out so badly that I get anxiety attacks.</a:t>
            </a:r>
          </a:p>
          <a:p>
            <a:pPr algn="l"/>
            <a:r>
              <a:rPr lang="en-US" sz="2000" dirty="0"/>
              <a:t>Being aware of the principle of diminishing returns is helpful to me in making better day to day decisions.</a:t>
            </a:r>
          </a:p>
          <a:p>
            <a:pPr algn="l"/>
            <a:r>
              <a:rPr lang="en-US" sz="2000" dirty="0"/>
              <a:t>Learning to recognize when I’m overdoing something would be a valuable, and very relevant, life skill.</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1051991755"/>
      </p:ext>
    </p:extLst>
  </p:cSld>
  <p:clrMapOvr>
    <a:masterClrMapping/>
  </p:clrMapOvr>
  <mc:AlternateContent xmlns:mc="http://schemas.openxmlformats.org/markup-compatibility/2006" xmlns:p14="http://schemas.microsoft.com/office/powerpoint/2010/main">
    <mc:Choice Requires="p14">
      <p:transition spd="slow" p14:dur="2000" advTm="36277"/>
    </mc:Choice>
    <mc:Fallback xmlns="">
      <p:transition spd="slow" advTm="3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 objId="8"/>
        <p14:stopEvt time="34511" objId="8"/>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111" y="237994"/>
            <a:ext cx="8317283" cy="6237962"/>
          </a:xfrm>
          <a:prstGeom prst="ellipse">
            <a:avLst/>
          </a:prstGeom>
          <a:ln w="63500" cap="rnd">
            <a:solidFill>
              <a:srgbClr val="333333"/>
            </a:solidFill>
          </a:ln>
          <a:effectLst>
            <a:outerShdw blurRad="50800" dist="762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3153901"/>
      </p:ext>
    </p:extLst>
  </p:cSld>
  <p:clrMapOvr>
    <a:masterClrMapping/>
  </p:clrMapOvr>
  <mc:AlternateContent xmlns:mc="http://schemas.openxmlformats.org/markup-compatibility/2006" xmlns:p14="http://schemas.microsoft.com/office/powerpoint/2010/main">
    <mc:Choice Requires="p14">
      <p:transition spd="slow" p14:dur="2000" advTm="5891"/>
    </mc:Choice>
    <mc:Fallback xmlns="">
      <p:transition spd="slow" advTm="589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Works Cited</a:t>
            </a:r>
          </a:p>
        </p:txBody>
      </p:sp>
      <p:sp>
        <p:nvSpPr>
          <p:cNvPr id="3" name="Content Placeholder 2"/>
          <p:cNvSpPr>
            <a:spLocks noGrp="1"/>
          </p:cNvSpPr>
          <p:nvPr>
            <p:ph idx="1"/>
          </p:nvPr>
        </p:nvSpPr>
        <p:spPr/>
        <p:txBody>
          <a:bodyPr/>
          <a:lstStyle/>
          <a:p>
            <a:r>
              <a:rPr lang="en-US" dirty="0">
                <a:effectLst/>
              </a:rPr>
              <a:t>U.S. Department of the Treasury, Internal Revenue Service. </a:t>
            </a:r>
            <a:r>
              <a:rPr lang="en-US" u="sng" dirty="0">
                <a:effectLst/>
              </a:rPr>
              <a:t>1040 Tax Tables 2016</a:t>
            </a:r>
            <a:r>
              <a:rPr lang="en-US" dirty="0">
                <a:effectLst/>
              </a:rPr>
              <a:t>. IRS </a:t>
            </a:r>
            <a:r>
              <a:rPr lang="en-US" dirty="0"/>
              <a:t>Cat. No. 24327A</a:t>
            </a:r>
            <a:r>
              <a:rPr lang="en-US" dirty="0">
                <a:effectLst/>
              </a:rPr>
              <a:t>. Washington: GPO, 2016.</a:t>
            </a:r>
            <a:endParaRPr lang="en-US" dirty="0"/>
          </a:p>
          <a:p>
            <a:r>
              <a:rPr lang="en-US" dirty="0"/>
              <a:t>Edward L. </a:t>
            </a:r>
            <a:r>
              <a:rPr lang="en-US" dirty="0" err="1"/>
              <a:t>Glaeser</a:t>
            </a:r>
            <a:r>
              <a:rPr lang="en-US" dirty="0"/>
              <a:t> , and Jesse M. Shapiro </a:t>
            </a:r>
            <a:r>
              <a:rPr lang="en-US" dirty="0">
                <a:effectLst/>
              </a:rPr>
              <a:t>, "The Benefits of the Home Mortgage Interest Deduction," </a:t>
            </a:r>
            <a:r>
              <a:rPr lang="en-US" i="1" dirty="0">
                <a:effectLst/>
              </a:rPr>
              <a:t>Tax Policy and the Economy</a:t>
            </a:r>
            <a:r>
              <a:rPr lang="en-US" dirty="0">
                <a:effectLst/>
              </a:rPr>
              <a:t> 17 (2003): -.</a:t>
            </a:r>
          </a:p>
          <a:p>
            <a:endParaRPr lang="en-US" dirty="0"/>
          </a:p>
        </p:txBody>
      </p:sp>
    </p:spTree>
    <p:extLst>
      <p:ext uri="{BB962C8B-B14F-4D97-AF65-F5344CB8AC3E}">
        <p14:creationId xmlns:p14="http://schemas.microsoft.com/office/powerpoint/2010/main" val="4002099833"/>
      </p:ext>
    </p:extLst>
  </p:cSld>
  <p:clrMapOvr>
    <a:masterClrMapping/>
  </p:clrMapOvr>
  <mc:AlternateContent xmlns:mc="http://schemas.openxmlformats.org/markup-compatibility/2006" xmlns:p14="http://schemas.microsoft.com/office/powerpoint/2010/main">
    <mc:Choice Requires="p14">
      <p:transition p14:dur="0" advTm="1507"/>
    </mc:Choice>
    <mc:Fallback xmlns="">
      <p:transition advTm="15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Opportunity Cost</a:t>
            </a:r>
          </a:p>
        </p:txBody>
      </p:sp>
      <p:sp>
        <p:nvSpPr>
          <p:cNvPr id="5" name="Text Placeholder 4"/>
          <p:cNvSpPr>
            <a:spLocks noGrp="1"/>
          </p:cNvSpPr>
          <p:nvPr>
            <p:ph type="body" idx="1"/>
          </p:nvPr>
        </p:nvSpPr>
        <p:spPr/>
        <p:txBody>
          <a:bodyPr/>
          <a:lstStyle/>
          <a:p>
            <a:r>
              <a:rPr lang="en-US" dirty="0"/>
              <a:t>The alternative cost, or the value of the next best thing.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852330124"/>
      </p:ext>
    </p:extLst>
  </p:cSld>
  <p:clrMapOvr>
    <a:masterClrMapping/>
  </p:clrMapOvr>
  <mc:AlternateContent xmlns:mc="http://schemas.openxmlformats.org/markup-compatibility/2006" xmlns:p14="http://schemas.microsoft.com/office/powerpoint/2010/main">
    <mc:Choice Requires="p14">
      <p:transition spd="slow" p14:dur="2000" advTm="11923"/>
    </mc:Choice>
    <mc:Fallback xmlns="">
      <p:transition spd="slow" advTm="11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7975"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I rent or buy?</a:t>
            </a:r>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61784" y="1690688"/>
            <a:ext cx="7868432" cy="4425993"/>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749573500"/>
      </p:ext>
    </p:extLst>
  </p:cSld>
  <p:clrMapOvr>
    <a:masterClrMapping/>
  </p:clrMapOvr>
  <mc:AlternateContent xmlns:mc="http://schemas.openxmlformats.org/markup-compatibility/2006" xmlns:p14="http://schemas.microsoft.com/office/powerpoint/2010/main">
    <mc:Choice Requires="p14">
      <p:transition spd="slow" p14:dur="2000" advTm="39001"/>
    </mc:Choice>
    <mc:Fallback xmlns="">
      <p:transition spd="slow" advTm="3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4"/>
        <p14:stopEvt time="28366"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rent…</a:t>
            </a:r>
          </a:p>
        </p:txBody>
      </p:sp>
      <p:sp>
        <p:nvSpPr>
          <p:cNvPr id="3" name="Content Placeholder 2"/>
          <p:cNvSpPr>
            <a:spLocks noGrp="1"/>
          </p:cNvSpPr>
          <p:nvPr>
            <p:ph idx="1"/>
          </p:nvPr>
        </p:nvSpPr>
        <p:spPr>
          <a:xfrm>
            <a:off x="913795" y="2096064"/>
            <a:ext cx="4757800" cy="3695136"/>
          </a:xfrm>
        </p:spPr>
        <p:txBody>
          <a:bodyPr/>
          <a:lstStyle/>
          <a:p>
            <a:pPr marL="0" indent="0">
              <a:buNone/>
            </a:pPr>
            <a:r>
              <a:rPr lang="en-US" dirty="0"/>
              <a:t>Cost to continue renting:</a:t>
            </a:r>
          </a:p>
          <a:p>
            <a:pPr marL="0" indent="0">
              <a:buNone/>
            </a:pPr>
            <a:r>
              <a:rPr lang="en-US" dirty="0"/>
              <a:t>	$1300 x 12 months = $15,600</a:t>
            </a:r>
          </a:p>
          <a:p>
            <a:pPr marL="0" indent="0">
              <a:buNone/>
            </a:pPr>
            <a:endParaRPr lang="en-US" dirty="0"/>
          </a:p>
          <a:p>
            <a:pPr marL="0" indent="0">
              <a:buNone/>
            </a:pPr>
            <a:r>
              <a:rPr lang="en-US" dirty="0"/>
              <a:t>And one thing became clear:</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4637" y="6370637"/>
            <a:ext cx="487363" cy="48736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536" y="1811490"/>
            <a:ext cx="4789020" cy="4559147"/>
          </a:xfrm>
          <a:prstGeom prst="rect">
            <a:avLst/>
          </a:prstGeom>
        </p:spPr>
      </p:pic>
    </p:spTree>
    <p:extLst>
      <p:ext uri="{BB962C8B-B14F-4D97-AF65-F5344CB8AC3E}">
        <p14:creationId xmlns:p14="http://schemas.microsoft.com/office/powerpoint/2010/main" val="3252988154"/>
      </p:ext>
    </p:extLst>
  </p:cSld>
  <p:clrMapOvr>
    <a:masterClrMapping/>
  </p:clrMapOvr>
  <mc:AlternateContent xmlns:mc="http://schemas.openxmlformats.org/markup-compatibility/2006" xmlns:p14="http://schemas.microsoft.com/office/powerpoint/2010/main">
    <mc:Choice Requires="p14">
      <p:transition spd="slow" p14:dur="2000" advTm="17124"/>
    </mc:Choice>
    <mc:Fallback xmlns="">
      <p:transition spd="slow" advTm="1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8" fill="hold"/>
                                        <p:tgtEl>
                                          <p:spTgt spid="5"/>
                                        </p:tgtEl>
                                      </p:cBhvr>
                                    </p:cmd>
                                  </p:childTnLst>
                                </p:cTn>
                              </p:par>
                              <p:par>
                                <p:cTn id="7" presetID="31" presetClass="entr" presetSubtype="0" fill="hold" nodeType="withEffect">
                                  <p:stCondLst>
                                    <p:cond delay="600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 calcmode="lin" valueType="num">
                                      <p:cBhvr>
                                        <p:cTn id="11" dur="500" fill="hold"/>
                                        <p:tgtEl>
                                          <p:spTgt spid="8"/>
                                        </p:tgtEl>
                                        <p:attrNameLst>
                                          <p:attrName>style.rotation</p:attrName>
                                        </p:attrNameLst>
                                      </p:cBhvr>
                                      <p:tavLst>
                                        <p:tav tm="0">
                                          <p:val>
                                            <p:fltVal val="90"/>
                                          </p:val>
                                        </p:tav>
                                        <p:tav tm="100000">
                                          <p:val>
                                            <p:fltVal val="0"/>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 objId="5"/>
        <p14:stopEvt time="15434"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481228" y="979512"/>
            <a:ext cx="7218896" cy="39559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Content Placeholder 8"/>
          <p:cNvSpPr>
            <a:spLocks noGrp="1"/>
          </p:cNvSpPr>
          <p:nvPr>
            <p:ph sz="half" idx="2"/>
          </p:nvPr>
        </p:nvSpPr>
        <p:spPr>
          <a:xfrm>
            <a:off x="913795" y="5639109"/>
            <a:ext cx="10353762" cy="913423"/>
          </a:xfrm>
        </p:spPr>
        <p:txBody>
          <a:bodyPr>
            <a:normAutofit/>
          </a:bodyPr>
          <a:lstStyle/>
          <a:p>
            <a:pPr marL="0" indent="0" algn="ctr">
              <a:buNone/>
            </a:pPr>
            <a:r>
              <a:rPr lang="en-US" sz="2400" i="1" dirty="0"/>
              <a:t>You vs. the house she told </a:t>
            </a:r>
            <a:r>
              <a:rPr lang="en-US" sz="2800" i="1" dirty="0"/>
              <a:t>you</a:t>
            </a:r>
            <a:r>
              <a:rPr lang="en-US" sz="2400" i="1" dirty="0"/>
              <a:t> not to worry about.</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6940" y="6308851"/>
            <a:ext cx="487363" cy="487363"/>
          </a:xfrm>
          <a:prstGeom prst="rect">
            <a:avLst/>
          </a:prstGeom>
        </p:spPr>
      </p:pic>
    </p:spTree>
    <p:extLst>
      <p:ext uri="{BB962C8B-B14F-4D97-AF65-F5344CB8AC3E}">
        <p14:creationId xmlns:p14="http://schemas.microsoft.com/office/powerpoint/2010/main" val="3253030440"/>
      </p:ext>
    </p:extLst>
  </p:cSld>
  <p:clrMapOvr>
    <a:masterClrMapping/>
  </p:clrMapOvr>
  <mc:AlternateContent xmlns:mc="http://schemas.openxmlformats.org/markup-compatibility/2006" xmlns:p14="http://schemas.microsoft.com/office/powerpoint/2010/main">
    <mc:Choice Requires="p14">
      <p:transition spd="slow" p14:dur="2000" advTm="130985"/>
    </mc:Choice>
    <mc:Fallback xmlns="">
      <p:transition spd="slow" advTm="13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mod="1">
    <p:ext uri="{E180D4A7-C9FB-4DFB-919C-405C955672EB}">
      <p14:showEvtLst xmlns:p14="http://schemas.microsoft.com/office/powerpoint/2010/main">
        <p14:playEvt time="1" objId="8"/>
        <p14:stopEvt time="128508" objId="8"/>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a:xfrm>
                <a:off x="127000" y="97896"/>
                <a:ext cx="11874499" cy="1326321"/>
              </a:xfrm>
            </p:spPr>
            <p:txBody>
              <a:bodyPr>
                <a:normAutofit/>
              </a:bodyPr>
              <a:lstStyle/>
              <a:p>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𝑷𝒓𝒊𝒏𝒄𝒊𝒑𝒂𝒍</m:t>
                      </m:r>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𝑷𝒓𝒊𝒏𝒄𝒊𝒑𝒂𝒍</m:t>
                          </m:r>
                          <m:r>
                            <a:rPr lang="en-US" sz="2400" i="1">
                              <a:latin typeface="Cambria Math" panose="02040503050406030204" pitchFamily="18" charset="0"/>
                            </a:rPr>
                            <m:t> ×</m:t>
                          </m:r>
                          <m:r>
                            <a:rPr lang="en-US" sz="2400" i="1">
                              <a:latin typeface="Cambria Math" panose="02040503050406030204" pitchFamily="18" charset="0"/>
                            </a:rPr>
                            <m:t>𝑰𝒏𝒕𝒆𝒓𝒆𝒔𝒕</m:t>
                          </m:r>
                        </m:e>
                      </m:d>
                      <m:r>
                        <a:rPr lang="en-US" sz="2400" i="1">
                          <a:latin typeface="Cambria Math" panose="02040503050406030204" pitchFamily="18" charset="0"/>
                        </a:rPr>
                        <m:t>−</m:t>
                      </m:r>
                      <m:r>
                        <a:rPr lang="en-US" sz="2400" i="1">
                          <a:latin typeface="Cambria Math" panose="02040503050406030204" pitchFamily="18" charset="0"/>
                        </a:rPr>
                        <m:t>𝑷𝒂𝒚𝒎𝒆𝒏𝒕</m:t>
                      </m:r>
                      <m:r>
                        <a:rPr lang="en-US" sz="2400" i="1">
                          <a:latin typeface="Cambria Math" panose="02040503050406030204" pitchFamily="18" charset="0"/>
                        </a:rPr>
                        <m:t>=</m:t>
                      </m:r>
                      <m:r>
                        <a:rPr lang="en-US" sz="2400" i="1">
                          <a:latin typeface="Cambria Math" panose="02040503050406030204" pitchFamily="18" charset="0"/>
                        </a:rPr>
                        <m:t>𝑵𝒆𝒘</m:t>
                      </m:r>
                      <m:r>
                        <a:rPr lang="en-US" sz="2400" i="1">
                          <a:latin typeface="Cambria Math" panose="02040503050406030204" pitchFamily="18" charset="0"/>
                        </a:rPr>
                        <m:t> </m:t>
                      </m:r>
                      <m:r>
                        <a:rPr lang="en-US" sz="2400" i="1">
                          <a:latin typeface="Cambria Math" panose="02040503050406030204" pitchFamily="18" charset="0"/>
                        </a:rPr>
                        <m:t>𝑷𝒓𝒊𝒏𝒄𝒊𝒑𝒂𝒍</m:t>
                      </m:r>
                      <m:r>
                        <a:rPr lang="en-US" sz="2400" i="1">
                          <a:latin typeface="Cambria Math" panose="02040503050406030204" pitchFamily="18" charset="0"/>
                        </a:rPr>
                        <m:t> </m:t>
                      </m:r>
                      <m:r>
                        <a:rPr lang="en-US" sz="2400" i="1">
                          <a:latin typeface="Cambria Math" panose="02040503050406030204" pitchFamily="18" charset="0"/>
                        </a:rPr>
                        <m:t>𝑩𝒂𝒍𝒂𝒏𝒄𝒆</m:t>
                      </m:r>
                      <m:r>
                        <a:rPr lang="en-US" sz="2400" i="1">
                          <a:latin typeface="Cambria Math" panose="02040503050406030204" pitchFamily="18" charset="0"/>
                        </a:rPr>
                        <m:t>…</m:t>
                      </m:r>
                    </m:oMath>
                  </m:oMathPara>
                </a14:m>
                <a:endParaRPr lang="en-US" sz="2400" dirty="0"/>
              </a:p>
            </p:txBody>
          </p:sp>
        </mc:Choice>
        <mc:Fallback>
          <p:sp>
            <p:nvSpPr>
              <p:cNvPr id="2" name="Title 1"/>
              <p:cNvSpPr>
                <a:spLocks noGrp="1" noRot="1" noChangeAspect="1" noMove="1" noResize="1" noEditPoints="1" noAdjustHandles="1" noChangeArrowheads="1" noChangeShapeType="1" noTextEdit="1"/>
              </p:cNvSpPr>
              <p:nvPr>
                <p:ph type="title"/>
              </p:nvPr>
            </p:nvSpPr>
            <p:spPr>
              <a:xfrm>
                <a:off x="127000" y="97896"/>
                <a:ext cx="11874499" cy="1326321"/>
              </a:xfr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6" name="Content Placeholder 5"/>
              <p:cNvGraphicFramePr>
                <a:graphicFrameLocks noGrp="1"/>
              </p:cNvGraphicFramePr>
              <p:nvPr>
                <p:ph idx="1"/>
                <p:extLst>
                  <p:ext uri="{D42A27DB-BD31-4B8C-83A1-F6EECF244321}">
                    <p14:modId xmlns:p14="http://schemas.microsoft.com/office/powerpoint/2010/main" val="4165290525"/>
                  </p:ext>
                </p:extLst>
              </p:nvPr>
            </p:nvGraphicFramePr>
            <p:xfrm>
              <a:off x="914400" y="1443777"/>
              <a:ext cx="9870140" cy="4728411"/>
            </p:xfrm>
            <a:graphic>
              <a:graphicData uri="http://schemas.openxmlformats.org/drawingml/2006/table">
                <a:tbl>
                  <a:tblPr firstRow="1" bandRow="1">
                    <a:tableStyleId>{5C22544A-7EE6-4342-B048-85BDC9FD1C3A}</a:tableStyleId>
                  </a:tblPr>
                  <a:tblGrid>
                    <a:gridCol w="1974028">
                      <a:extLst>
                        <a:ext uri="{9D8B030D-6E8A-4147-A177-3AD203B41FA5}">
                          <a16:colId xmlns:a16="http://schemas.microsoft.com/office/drawing/2014/main" val="1416494600"/>
                        </a:ext>
                      </a:extLst>
                    </a:gridCol>
                    <a:gridCol w="1974028">
                      <a:extLst>
                        <a:ext uri="{9D8B030D-6E8A-4147-A177-3AD203B41FA5}">
                          <a16:colId xmlns:a16="http://schemas.microsoft.com/office/drawing/2014/main" val="695761166"/>
                        </a:ext>
                      </a:extLst>
                    </a:gridCol>
                    <a:gridCol w="1974028">
                      <a:extLst>
                        <a:ext uri="{9D8B030D-6E8A-4147-A177-3AD203B41FA5}">
                          <a16:colId xmlns:a16="http://schemas.microsoft.com/office/drawing/2014/main" val="1227853579"/>
                        </a:ext>
                      </a:extLst>
                    </a:gridCol>
                    <a:gridCol w="1974028">
                      <a:extLst>
                        <a:ext uri="{9D8B030D-6E8A-4147-A177-3AD203B41FA5}">
                          <a16:colId xmlns:a16="http://schemas.microsoft.com/office/drawing/2014/main" val="119667182"/>
                        </a:ext>
                      </a:extLst>
                    </a:gridCol>
                    <a:gridCol w="1974028">
                      <a:extLst>
                        <a:ext uri="{9D8B030D-6E8A-4147-A177-3AD203B41FA5}">
                          <a16:colId xmlns:a16="http://schemas.microsoft.com/office/drawing/2014/main" val="4158262937"/>
                        </a:ext>
                      </a:extLst>
                    </a:gridCol>
                  </a:tblGrid>
                  <a:tr h="363237">
                    <a:tc>
                      <a:txBody>
                        <a:bodyPr/>
                        <a:lstStyle/>
                        <a:p>
                          <a:pPr algn="l" fontAlgn="b"/>
                          <a:endParaRPr lang="en-US" sz="1100" b="1" i="0" u="none" strike="noStrike" dirty="0">
                            <a:solidFill>
                              <a:srgbClr val="305496"/>
                            </a:solidFill>
                            <a:effectLst/>
                            <a:latin typeface="Calibri" panose="020F0502020204030204" pitchFamily="34" charset="0"/>
                          </a:endParaRPr>
                        </a:p>
                      </a:txBody>
                      <a:tcPr marL="7620" marR="7620" marT="7620" marB="0" anchor="ctr"/>
                    </a:tc>
                    <a:tc>
                      <a:txBody>
                        <a:bodyPr/>
                        <a:lstStyle/>
                        <a:p>
                          <a:pPr algn="l" fontAlgn="b"/>
                          <a:r>
                            <a:rPr lang="en-US" sz="1100" b="1" i="0" u="none" strike="noStrike" dirty="0">
                              <a:solidFill>
                                <a:srgbClr val="305496"/>
                              </a:solidFill>
                              <a:effectLst/>
                              <a:latin typeface="Calibri" panose="020F0502020204030204" pitchFamily="34" charset="0"/>
                            </a:rPr>
                            <a:t>Principal</a:t>
                          </a:r>
                        </a:p>
                      </a:txBody>
                      <a:tcPr marL="7620" marR="7620" marT="7620" marB="0" anchor="ctr"/>
                    </a:tc>
                    <a:tc>
                      <a:txBody>
                        <a:bodyPr/>
                        <a:lstStyle/>
                        <a:p>
                          <a:pPr algn="l" fontAlgn="b"/>
                          <a:r>
                            <a:rPr lang="en-US" sz="1100" b="1" i="0" u="none" strike="noStrike" dirty="0">
                              <a:solidFill>
                                <a:srgbClr val="305496"/>
                              </a:solidFill>
                              <a:effectLst/>
                              <a:latin typeface="Calibri" panose="020F0502020204030204" pitchFamily="34" charset="0"/>
                            </a:rPr>
                            <a:t>Percent Interest</a:t>
                          </a:r>
                          <a:r>
                            <a:rPr lang="en-US" sz="1100" b="1" i="0" u="none" strike="noStrike" baseline="0" dirty="0">
                              <a:solidFill>
                                <a:srgbClr val="305496"/>
                              </a:solidFill>
                              <a:effectLst/>
                              <a:latin typeface="Calibri" panose="020F0502020204030204" pitchFamily="34" charset="0"/>
                            </a:rPr>
                            <a:t>  </a:t>
                          </a:r>
                          <a14:m>
                            <m:oMath xmlns:m="http://schemas.openxmlformats.org/officeDocument/2006/math">
                              <m:f>
                                <m:fPr>
                                  <m:ctrlPr>
                                    <a:rPr lang="en-US" sz="1100" b="1" i="1" u="none" strike="noStrike" baseline="0" smtClean="0">
                                      <a:solidFill>
                                        <a:srgbClr val="305496"/>
                                      </a:solidFill>
                                      <a:effectLst/>
                                      <a:latin typeface="Cambria Math" panose="02040503050406030204" pitchFamily="18" charset="0"/>
                                    </a:rPr>
                                  </m:ctrlPr>
                                </m:fPr>
                                <m:num>
                                  <m:r>
                                    <a:rPr lang="en-US" sz="1100" b="1" i="1" u="none" strike="noStrike" baseline="0" smtClean="0">
                                      <a:solidFill>
                                        <a:srgbClr val="305496"/>
                                      </a:solidFill>
                                      <a:effectLst/>
                                      <a:latin typeface="Cambria Math" panose="02040503050406030204" pitchFamily="18" charset="0"/>
                                    </a:rPr>
                                    <m:t>𝟑</m:t>
                                  </m:r>
                                  <m:r>
                                    <a:rPr lang="en-US" sz="1100" b="1" i="1" u="none" strike="noStrike" baseline="0" smtClean="0">
                                      <a:solidFill>
                                        <a:srgbClr val="305496"/>
                                      </a:solidFill>
                                      <a:effectLst/>
                                      <a:latin typeface="Cambria Math" panose="02040503050406030204" pitchFamily="18" charset="0"/>
                                    </a:rPr>
                                    <m:t>.</m:t>
                                  </m:r>
                                  <m:r>
                                    <a:rPr lang="en-US" sz="1100" b="1" i="1" u="none" strike="noStrike" baseline="0" smtClean="0">
                                      <a:solidFill>
                                        <a:srgbClr val="305496"/>
                                      </a:solidFill>
                                      <a:effectLst/>
                                      <a:latin typeface="Cambria Math" panose="02040503050406030204" pitchFamily="18" charset="0"/>
                                    </a:rPr>
                                    <m:t>𝟕𝟓</m:t>
                                  </m:r>
                                  <m:r>
                                    <a:rPr lang="en-US" sz="1100" b="1" i="1" u="none" strike="noStrike" baseline="0" smtClean="0">
                                      <a:solidFill>
                                        <a:srgbClr val="305496"/>
                                      </a:solidFill>
                                      <a:effectLst/>
                                      <a:latin typeface="Cambria Math" panose="02040503050406030204" pitchFamily="18" charset="0"/>
                                    </a:rPr>
                                    <m:t>%</m:t>
                                  </m:r>
                                </m:num>
                                <m:den>
                                  <m:r>
                                    <a:rPr lang="en-US" sz="1100" b="1" i="1" u="none" strike="noStrike" baseline="0" smtClean="0">
                                      <a:solidFill>
                                        <a:srgbClr val="305496"/>
                                      </a:solidFill>
                                      <a:effectLst/>
                                      <a:latin typeface="Cambria Math" panose="02040503050406030204" pitchFamily="18" charset="0"/>
                                    </a:rPr>
                                    <m:t>𝟏𝟐</m:t>
                                  </m:r>
                                </m:den>
                              </m:f>
                            </m:oMath>
                          </a14:m>
                          <a:endParaRPr lang="en-US" sz="1100" b="1" i="0" u="none" strike="noStrike" dirty="0">
                            <a:solidFill>
                              <a:srgbClr val="305496"/>
                            </a:solidFill>
                            <a:effectLst/>
                            <a:latin typeface="Calibri" panose="020F0502020204030204" pitchFamily="34" charset="0"/>
                          </a:endParaRPr>
                        </a:p>
                      </a:txBody>
                      <a:tcPr marL="7620" marR="7620" marT="7620" marB="0" anchor="ctr"/>
                    </a:tc>
                    <a:tc>
                      <a:txBody>
                        <a:bodyPr/>
                        <a:lstStyle/>
                        <a:p>
                          <a:pPr algn="l" fontAlgn="b"/>
                          <a:r>
                            <a:rPr lang="en-US" sz="1100" b="1" i="0" u="none" strike="noStrike" dirty="0">
                              <a:solidFill>
                                <a:srgbClr val="305496"/>
                              </a:solidFill>
                              <a:effectLst/>
                              <a:latin typeface="Calibri" panose="020F0502020204030204" pitchFamily="34" charset="0"/>
                            </a:rPr>
                            <a:t>Accrued Interest</a:t>
                          </a:r>
                        </a:p>
                      </a:txBody>
                      <a:tcPr marL="7620" marR="7620" marT="7620" marB="0" anchor="ctr"/>
                    </a:tc>
                    <a:tc>
                      <a:txBody>
                        <a:bodyPr/>
                        <a:lstStyle/>
                        <a:p>
                          <a:pPr algn="l" fontAlgn="b"/>
                          <a:r>
                            <a:rPr lang="en-US" sz="1100" b="1" i="0" u="none" strike="noStrike" dirty="0">
                              <a:solidFill>
                                <a:srgbClr val="305496"/>
                              </a:solidFill>
                              <a:effectLst/>
                              <a:latin typeface="Calibri" panose="020F0502020204030204" pitchFamily="34" charset="0"/>
                            </a:rPr>
                            <a:t>Payment</a:t>
                          </a:r>
                        </a:p>
                      </a:txBody>
                      <a:tcPr marL="7620" marR="7620" marT="7620" marB="0" anchor="ctr"/>
                    </a:tc>
                    <a:extLst>
                      <a:ext uri="{0D108BD9-81ED-4DB2-BD59-A6C34878D82A}">
                        <a16:rowId xmlns:a16="http://schemas.microsoft.com/office/drawing/2014/main" val="1946243172"/>
                      </a:ext>
                    </a:extLst>
                  </a:tr>
                  <a:tr h="333768">
                    <a:tc>
                      <a:txBody>
                        <a:bodyPr/>
                        <a:lstStyle/>
                        <a:p>
                          <a:pPr algn="l" fontAlgn="b"/>
                          <a:r>
                            <a:rPr lang="en-US" sz="1600" b="0" i="0" u="none" strike="noStrike" dirty="0">
                              <a:solidFill>
                                <a:srgbClr val="305496"/>
                              </a:solidFill>
                              <a:effectLst/>
                              <a:latin typeface="Calibri" panose="020F0502020204030204" pitchFamily="34" charset="0"/>
                            </a:rPr>
                            <a:t>April</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275,000.00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859.375</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3517910241"/>
                      </a:ext>
                    </a:extLst>
                  </a:tr>
                  <a:tr h="333768">
                    <a:tc>
                      <a:txBody>
                        <a:bodyPr/>
                        <a:lstStyle/>
                        <a:p>
                          <a:pPr algn="l" fontAlgn="b"/>
                          <a:r>
                            <a:rPr lang="en-US" sz="1600" b="0" i="0" u="none" strike="noStrike">
                              <a:solidFill>
                                <a:srgbClr val="305496"/>
                              </a:solidFill>
                              <a:effectLst/>
                              <a:latin typeface="Calibri" panose="020F0502020204030204" pitchFamily="34" charset="0"/>
                            </a:rPr>
                            <a:t>May</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274,511.13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857.8472656</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4026350848"/>
                      </a:ext>
                    </a:extLst>
                  </a:tr>
                  <a:tr h="333768">
                    <a:tc>
                      <a:txBody>
                        <a:bodyPr/>
                        <a:lstStyle/>
                        <a:p>
                          <a:pPr algn="l" fontAlgn="b"/>
                          <a:r>
                            <a:rPr lang="en-US" sz="1600" b="0" i="0" u="none" strike="noStrike">
                              <a:solidFill>
                                <a:srgbClr val="305496"/>
                              </a:solidFill>
                              <a:effectLst/>
                              <a:latin typeface="Calibri" panose="020F0502020204030204" pitchFamily="34" charset="0"/>
                            </a:rPr>
                            <a:t>June</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274,020.72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856.3147571</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72461213"/>
                      </a:ext>
                    </a:extLst>
                  </a:tr>
                  <a:tr h="333768">
                    <a:tc>
                      <a:txBody>
                        <a:bodyPr/>
                        <a:lstStyle/>
                        <a:p>
                          <a:pPr algn="l" fontAlgn="b"/>
                          <a:r>
                            <a:rPr lang="en-US" sz="1600" b="0" i="0" u="none" strike="noStrike">
                              <a:solidFill>
                                <a:srgbClr val="305496"/>
                              </a:solidFill>
                              <a:effectLst/>
                              <a:latin typeface="Calibri" panose="020F0502020204030204" pitchFamily="34" charset="0"/>
                            </a:rPr>
                            <a:t>July</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273,528.79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854.7774594</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320021980"/>
                      </a:ext>
                    </a:extLst>
                  </a:tr>
                  <a:tr h="333768">
                    <a:tc>
                      <a:txBody>
                        <a:bodyPr/>
                        <a:lstStyle/>
                        <a:p>
                          <a:pPr algn="l" fontAlgn="b"/>
                          <a:r>
                            <a:rPr lang="en-US" sz="1600" b="0" i="0" u="none" strike="noStrike">
                              <a:solidFill>
                                <a:srgbClr val="305496"/>
                              </a:solidFill>
                              <a:effectLst/>
                              <a:latin typeface="Calibri" panose="020F0502020204030204" pitchFamily="34" charset="0"/>
                            </a:rPr>
                            <a:t>August</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273,035.31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853.2353578</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824782759"/>
                      </a:ext>
                    </a:extLst>
                  </a:tr>
                  <a:tr h="333768">
                    <a:tc>
                      <a:txBody>
                        <a:bodyPr/>
                        <a:lstStyle/>
                        <a:p>
                          <a:pPr algn="l" fontAlgn="b"/>
                          <a:r>
                            <a:rPr lang="en-US" sz="1600" b="0" i="0" u="none" strike="noStrike">
                              <a:solidFill>
                                <a:srgbClr val="305496"/>
                              </a:solidFill>
                              <a:effectLst/>
                              <a:latin typeface="Calibri" panose="020F0502020204030204" pitchFamily="34" charset="0"/>
                            </a:rPr>
                            <a:t>September</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272,540.30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851.688437</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3067144936"/>
                      </a:ext>
                    </a:extLst>
                  </a:tr>
                  <a:tr h="333768">
                    <a:tc>
                      <a:txBody>
                        <a:bodyPr/>
                        <a:lstStyle/>
                        <a:p>
                          <a:pPr algn="l" fontAlgn="b"/>
                          <a:r>
                            <a:rPr lang="en-US" sz="1600" b="0" i="0" u="none" strike="noStrike">
                              <a:solidFill>
                                <a:srgbClr val="305496"/>
                              </a:solidFill>
                              <a:effectLst/>
                              <a:latin typeface="Calibri" panose="020F0502020204030204" pitchFamily="34" charset="0"/>
                            </a:rPr>
                            <a:t>October</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272,043.74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850.1366821</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2117375475"/>
                      </a:ext>
                    </a:extLst>
                  </a:tr>
                  <a:tr h="333768">
                    <a:tc>
                      <a:txBody>
                        <a:bodyPr/>
                        <a:lstStyle/>
                        <a:p>
                          <a:pPr algn="l" fontAlgn="b"/>
                          <a:r>
                            <a:rPr lang="en-US" sz="1600" b="0" i="0" u="none" strike="noStrike">
                              <a:solidFill>
                                <a:srgbClr val="305496"/>
                              </a:solidFill>
                              <a:effectLst/>
                              <a:latin typeface="Calibri" panose="020F0502020204030204" pitchFamily="34" charset="0"/>
                            </a:rPr>
                            <a:t>November</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271,545.62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848.580078</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494078291"/>
                      </a:ext>
                    </a:extLst>
                  </a:tr>
                  <a:tr h="333768">
                    <a:tc>
                      <a:txBody>
                        <a:bodyPr/>
                        <a:lstStyle/>
                        <a:p>
                          <a:pPr algn="l" fontAlgn="b"/>
                          <a:r>
                            <a:rPr lang="en-US" sz="1600" b="0" i="0" u="none" strike="noStrike">
                              <a:solidFill>
                                <a:srgbClr val="305496"/>
                              </a:solidFill>
                              <a:effectLst/>
                              <a:latin typeface="Calibri" panose="020F0502020204030204" pitchFamily="34" charset="0"/>
                            </a:rPr>
                            <a:t>December</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271,045.96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847.0186095</a:t>
                          </a:r>
                        </a:p>
                      </a:txBody>
                      <a:tcPr marL="7620" marR="7620" marT="7620" marB="0" anchor="b"/>
                    </a:tc>
                    <a:tc>
                      <a:txBody>
                        <a:bodyPr/>
                        <a:lstStyle/>
                        <a:p>
                          <a:pPr algn="l" fontAlgn="b"/>
                          <a:r>
                            <a:rPr lang="en-US" sz="1600" b="0" i="0" u="none" strike="noStrike" dirty="0">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778219796"/>
                      </a:ext>
                    </a:extLst>
                  </a:tr>
                  <a:tr h="333768">
                    <a:tc>
                      <a:txBody>
                        <a:bodyPr/>
                        <a:lstStyle/>
                        <a:p>
                          <a:pPr algn="l" fontAlgn="b"/>
                          <a:r>
                            <a:rPr lang="en-US" sz="1600" b="0" i="0" u="none" strike="noStrike">
                              <a:solidFill>
                                <a:srgbClr val="305496"/>
                              </a:solidFill>
                              <a:effectLst/>
                              <a:latin typeface="Calibri" panose="020F0502020204030204" pitchFamily="34" charset="0"/>
                            </a:rPr>
                            <a:t>January</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270,544.72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845.4522614</a:t>
                          </a:r>
                        </a:p>
                      </a:txBody>
                      <a:tcPr marL="7620" marR="7620" marT="7620" marB="0" anchor="b"/>
                    </a:tc>
                    <a:tc>
                      <a:txBody>
                        <a:bodyPr/>
                        <a:lstStyle/>
                        <a:p>
                          <a:pPr algn="l" fontAlgn="b"/>
                          <a:r>
                            <a:rPr lang="en-US" sz="1600" b="0" i="0" u="none" strike="noStrike" dirty="0">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754769662"/>
                      </a:ext>
                    </a:extLst>
                  </a:tr>
                  <a:tr h="333768">
                    <a:tc>
                      <a:txBody>
                        <a:bodyPr/>
                        <a:lstStyle/>
                        <a:p>
                          <a:pPr algn="l" fontAlgn="b"/>
                          <a:r>
                            <a:rPr lang="en-US" sz="1600" b="0" i="0" u="none" strike="noStrike">
                              <a:solidFill>
                                <a:srgbClr val="305496"/>
                              </a:solidFill>
                              <a:effectLst/>
                              <a:latin typeface="Calibri" panose="020F0502020204030204" pitchFamily="34" charset="0"/>
                            </a:rPr>
                            <a:t>February</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270,041.93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843.8810185</a:t>
                          </a:r>
                        </a:p>
                      </a:txBody>
                      <a:tcPr marL="7620" marR="7620" marT="7620" marB="0" anchor="b"/>
                    </a:tc>
                    <a:tc>
                      <a:txBody>
                        <a:bodyPr/>
                        <a:lstStyle/>
                        <a:p>
                          <a:pPr algn="l" fontAlgn="b"/>
                          <a:r>
                            <a:rPr lang="en-US" sz="1600" b="0" i="0" u="none" strike="noStrike" dirty="0">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369083602"/>
                      </a:ext>
                    </a:extLst>
                  </a:tr>
                  <a:tr h="333768">
                    <a:tc>
                      <a:txBody>
                        <a:bodyPr/>
                        <a:lstStyle/>
                        <a:p>
                          <a:pPr algn="l" fontAlgn="b"/>
                          <a:r>
                            <a:rPr lang="en-US" sz="1600" b="0" i="0" u="none" strike="noStrike">
                              <a:solidFill>
                                <a:srgbClr val="305496"/>
                              </a:solidFill>
                              <a:effectLst/>
                              <a:latin typeface="Calibri" panose="020F0502020204030204" pitchFamily="34" charset="0"/>
                            </a:rPr>
                            <a:t>March</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269,537.56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842.3048654</a:t>
                          </a:r>
                        </a:p>
                      </a:txBody>
                      <a:tcPr marL="7620" marR="7620" marT="7620" marB="0" anchor="b"/>
                    </a:tc>
                    <a:tc>
                      <a:txBody>
                        <a:bodyPr/>
                        <a:lstStyle/>
                        <a:p>
                          <a:pPr algn="l" fontAlgn="b"/>
                          <a:r>
                            <a:rPr lang="en-US" sz="1600" b="0" i="0" u="none" strike="noStrike" dirty="0">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082777024"/>
                      </a:ext>
                    </a:extLst>
                  </a:tr>
                  <a:tr h="359958">
                    <a:tc>
                      <a:txBody>
                        <a:bodyPr/>
                        <a:lstStyle/>
                        <a:p>
                          <a:pPr algn="l" fontAlgn="b"/>
                          <a:endParaRPr lang="en-US" sz="1100" b="0" i="0" u="none" strike="noStrike">
                            <a:solidFill>
                              <a:srgbClr val="305496"/>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305496"/>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305496"/>
                            </a:solidFill>
                            <a:effectLst/>
                            <a:latin typeface="Calibri" panose="020F0502020204030204" pitchFamily="34" charset="0"/>
                          </a:endParaRPr>
                        </a:p>
                      </a:txBody>
                      <a:tcPr marL="7620" marR="7620" marT="7620" marB="0" anchor="b"/>
                    </a:tc>
                    <a:tc>
                      <a:txBody>
                        <a:bodyPr/>
                        <a:lstStyle/>
                        <a:p>
                          <a:pPr algn="r" fontAlgn="b"/>
                          <a:r>
                            <a:rPr lang="en-US" sz="2000" b="1" i="0" u="none" strike="noStrike" dirty="0">
                              <a:solidFill>
                                <a:srgbClr val="305496"/>
                              </a:solidFill>
                              <a:effectLst/>
                              <a:highlight>
                                <a:srgbClr val="FFFF00"/>
                              </a:highlight>
                              <a:latin typeface="Calibri" panose="020F0502020204030204" pitchFamily="34" charset="0"/>
                            </a:rPr>
                            <a:t>10210.61179</a:t>
                          </a:r>
                          <a:endParaRPr lang="en-US" sz="1600" b="1" i="0" u="none" strike="noStrike" dirty="0">
                            <a:solidFill>
                              <a:srgbClr val="305496"/>
                            </a:solidFill>
                            <a:effectLst/>
                            <a:highlight>
                              <a:srgbClr val="FFFF00"/>
                            </a:highligh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305496"/>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38031491"/>
                      </a:ext>
                    </a:extLst>
                  </a:tr>
                </a:tbl>
              </a:graphicData>
            </a:graphic>
          </p:graphicFrame>
        </mc:Choice>
        <mc:Fallback>
          <p:graphicFrame>
            <p:nvGraphicFramePr>
              <p:cNvPr id="6" name="Content Placeholder 5"/>
              <p:cNvGraphicFramePr>
                <a:graphicFrameLocks noGrp="1"/>
              </p:cNvGraphicFramePr>
              <p:nvPr>
                <p:ph idx="1"/>
                <p:extLst>
                  <p:ext uri="{D42A27DB-BD31-4B8C-83A1-F6EECF244321}">
                    <p14:modId xmlns:p14="http://schemas.microsoft.com/office/powerpoint/2010/main" val="4165290525"/>
                  </p:ext>
                </p:extLst>
              </p:nvPr>
            </p:nvGraphicFramePr>
            <p:xfrm>
              <a:off x="914400" y="1443777"/>
              <a:ext cx="9870140" cy="4728411"/>
            </p:xfrm>
            <a:graphic>
              <a:graphicData uri="http://schemas.openxmlformats.org/drawingml/2006/table">
                <a:tbl>
                  <a:tblPr firstRow="1" bandRow="1">
                    <a:tableStyleId>{5C22544A-7EE6-4342-B048-85BDC9FD1C3A}</a:tableStyleId>
                  </a:tblPr>
                  <a:tblGrid>
                    <a:gridCol w="1974028">
                      <a:extLst>
                        <a:ext uri="{9D8B030D-6E8A-4147-A177-3AD203B41FA5}">
                          <a16:colId xmlns:a16="http://schemas.microsoft.com/office/drawing/2014/main" val="1416494600"/>
                        </a:ext>
                      </a:extLst>
                    </a:gridCol>
                    <a:gridCol w="1974028">
                      <a:extLst>
                        <a:ext uri="{9D8B030D-6E8A-4147-A177-3AD203B41FA5}">
                          <a16:colId xmlns:a16="http://schemas.microsoft.com/office/drawing/2014/main" val="695761166"/>
                        </a:ext>
                      </a:extLst>
                    </a:gridCol>
                    <a:gridCol w="1974028">
                      <a:extLst>
                        <a:ext uri="{9D8B030D-6E8A-4147-A177-3AD203B41FA5}">
                          <a16:colId xmlns:a16="http://schemas.microsoft.com/office/drawing/2014/main" val="1227853579"/>
                        </a:ext>
                      </a:extLst>
                    </a:gridCol>
                    <a:gridCol w="1974028">
                      <a:extLst>
                        <a:ext uri="{9D8B030D-6E8A-4147-A177-3AD203B41FA5}">
                          <a16:colId xmlns:a16="http://schemas.microsoft.com/office/drawing/2014/main" val="119667182"/>
                        </a:ext>
                      </a:extLst>
                    </a:gridCol>
                    <a:gridCol w="1974028">
                      <a:extLst>
                        <a:ext uri="{9D8B030D-6E8A-4147-A177-3AD203B41FA5}">
                          <a16:colId xmlns:a16="http://schemas.microsoft.com/office/drawing/2014/main" val="4158262937"/>
                        </a:ext>
                      </a:extLst>
                    </a:gridCol>
                  </a:tblGrid>
                  <a:tr h="363237">
                    <a:tc>
                      <a:txBody>
                        <a:bodyPr/>
                        <a:lstStyle/>
                        <a:p>
                          <a:pPr algn="l" fontAlgn="b"/>
                          <a:endParaRPr lang="en-US" sz="1100" b="1" i="0" u="none" strike="noStrike" dirty="0">
                            <a:solidFill>
                              <a:srgbClr val="305496"/>
                            </a:solidFill>
                            <a:effectLst/>
                            <a:latin typeface="Calibri" panose="020F0502020204030204" pitchFamily="34" charset="0"/>
                          </a:endParaRPr>
                        </a:p>
                      </a:txBody>
                      <a:tcPr marL="7620" marR="7620" marT="7620" marB="0" anchor="ctr"/>
                    </a:tc>
                    <a:tc>
                      <a:txBody>
                        <a:bodyPr/>
                        <a:lstStyle/>
                        <a:p>
                          <a:pPr algn="l" fontAlgn="b"/>
                          <a:r>
                            <a:rPr lang="en-US" sz="1100" b="1" i="0" u="none" strike="noStrike" dirty="0">
                              <a:solidFill>
                                <a:srgbClr val="305496"/>
                              </a:solidFill>
                              <a:effectLst/>
                              <a:latin typeface="Calibri" panose="020F0502020204030204" pitchFamily="34" charset="0"/>
                            </a:rPr>
                            <a:t>Principal</a:t>
                          </a:r>
                        </a:p>
                      </a:txBody>
                      <a:tcPr marL="7620" marR="7620" marT="7620" marB="0" anchor="ctr"/>
                    </a:tc>
                    <a:tc>
                      <a:txBody>
                        <a:bodyPr/>
                        <a:lstStyle/>
                        <a:p>
                          <a:endParaRPr lang="en-US"/>
                        </a:p>
                      </a:txBody>
                      <a:tcPr marL="7620" marR="7620" marT="7620" marB="0" anchor="ctr">
                        <a:blipFill>
                          <a:blip r:embed="rId6"/>
                          <a:stretch>
                            <a:fillRect l="-200617" t="-1667" r="-201235" b="-1236667"/>
                          </a:stretch>
                        </a:blipFill>
                      </a:tcPr>
                    </a:tc>
                    <a:tc>
                      <a:txBody>
                        <a:bodyPr/>
                        <a:lstStyle/>
                        <a:p>
                          <a:pPr algn="l" fontAlgn="b"/>
                          <a:r>
                            <a:rPr lang="en-US" sz="1100" b="1" i="0" u="none" strike="noStrike" dirty="0">
                              <a:solidFill>
                                <a:srgbClr val="305496"/>
                              </a:solidFill>
                              <a:effectLst/>
                              <a:latin typeface="Calibri" panose="020F0502020204030204" pitchFamily="34" charset="0"/>
                            </a:rPr>
                            <a:t>Accrued Interest</a:t>
                          </a:r>
                        </a:p>
                      </a:txBody>
                      <a:tcPr marL="7620" marR="7620" marT="7620" marB="0" anchor="ctr"/>
                    </a:tc>
                    <a:tc>
                      <a:txBody>
                        <a:bodyPr/>
                        <a:lstStyle/>
                        <a:p>
                          <a:pPr algn="l" fontAlgn="b"/>
                          <a:r>
                            <a:rPr lang="en-US" sz="1100" b="1" i="0" u="none" strike="noStrike" dirty="0">
                              <a:solidFill>
                                <a:srgbClr val="305496"/>
                              </a:solidFill>
                              <a:effectLst/>
                              <a:latin typeface="Calibri" panose="020F0502020204030204" pitchFamily="34" charset="0"/>
                            </a:rPr>
                            <a:t>Payment</a:t>
                          </a:r>
                        </a:p>
                      </a:txBody>
                      <a:tcPr marL="7620" marR="7620" marT="7620" marB="0" anchor="ctr"/>
                    </a:tc>
                    <a:extLst>
                      <a:ext uri="{0D108BD9-81ED-4DB2-BD59-A6C34878D82A}">
                        <a16:rowId xmlns:a16="http://schemas.microsoft.com/office/drawing/2014/main" val="1946243172"/>
                      </a:ext>
                    </a:extLst>
                  </a:tr>
                  <a:tr h="333768">
                    <a:tc>
                      <a:txBody>
                        <a:bodyPr/>
                        <a:lstStyle/>
                        <a:p>
                          <a:pPr algn="l" fontAlgn="b"/>
                          <a:r>
                            <a:rPr lang="en-US" sz="1600" b="0" i="0" u="none" strike="noStrike" dirty="0">
                              <a:solidFill>
                                <a:srgbClr val="305496"/>
                              </a:solidFill>
                              <a:effectLst/>
                              <a:latin typeface="Calibri" panose="020F0502020204030204" pitchFamily="34" charset="0"/>
                            </a:rPr>
                            <a:t>April</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275,000.00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859.375</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3517910241"/>
                      </a:ext>
                    </a:extLst>
                  </a:tr>
                  <a:tr h="333768">
                    <a:tc>
                      <a:txBody>
                        <a:bodyPr/>
                        <a:lstStyle/>
                        <a:p>
                          <a:pPr algn="l" fontAlgn="b"/>
                          <a:r>
                            <a:rPr lang="en-US" sz="1600" b="0" i="0" u="none" strike="noStrike">
                              <a:solidFill>
                                <a:srgbClr val="305496"/>
                              </a:solidFill>
                              <a:effectLst/>
                              <a:latin typeface="Calibri" panose="020F0502020204030204" pitchFamily="34" charset="0"/>
                            </a:rPr>
                            <a:t>May</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274,511.13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857.8472656</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4026350848"/>
                      </a:ext>
                    </a:extLst>
                  </a:tr>
                  <a:tr h="333768">
                    <a:tc>
                      <a:txBody>
                        <a:bodyPr/>
                        <a:lstStyle/>
                        <a:p>
                          <a:pPr algn="l" fontAlgn="b"/>
                          <a:r>
                            <a:rPr lang="en-US" sz="1600" b="0" i="0" u="none" strike="noStrike">
                              <a:solidFill>
                                <a:srgbClr val="305496"/>
                              </a:solidFill>
                              <a:effectLst/>
                              <a:latin typeface="Calibri" panose="020F0502020204030204" pitchFamily="34" charset="0"/>
                            </a:rPr>
                            <a:t>June</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274,020.72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856.3147571</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72461213"/>
                      </a:ext>
                    </a:extLst>
                  </a:tr>
                  <a:tr h="333768">
                    <a:tc>
                      <a:txBody>
                        <a:bodyPr/>
                        <a:lstStyle/>
                        <a:p>
                          <a:pPr algn="l" fontAlgn="b"/>
                          <a:r>
                            <a:rPr lang="en-US" sz="1600" b="0" i="0" u="none" strike="noStrike">
                              <a:solidFill>
                                <a:srgbClr val="305496"/>
                              </a:solidFill>
                              <a:effectLst/>
                              <a:latin typeface="Calibri" panose="020F0502020204030204" pitchFamily="34" charset="0"/>
                            </a:rPr>
                            <a:t>July</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273,528.79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854.7774594</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320021980"/>
                      </a:ext>
                    </a:extLst>
                  </a:tr>
                  <a:tr h="333768">
                    <a:tc>
                      <a:txBody>
                        <a:bodyPr/>
                        <a:lstStyle/>
                        <a:p>
                          <a:pPr algn="l" fontAlgn="b"/>
                          <a:r>
                            <a:rPr lang="en-US" sz="1600" b="0" i="0" u="none" strike="noStrike">
                              <a:solidFill>
                                <a:srgbClr val="305496"/>
                              </a:solidFill>
                              <a:effectLst/>
                              <a:latin typeface="Calibri" panose="020F0502020204030204" pitchFamily="34" charset="0"/>
                            </a:rPr>
                            <a:t>August</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273,035.31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853.2353578</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824782759"/>
                      </a:ext>
                    </a:extLst>
                  </a:tr>
                  <a:tr h="333768">
                    <a:tc>
                      <a:txBody>
                        <a:bodyPr/>
                        <a:lstStyle/>
                        <a:p>
                          <a:pPr algn="l" fontAlgn="b"/>
                          <a:r>
                            <a:rPr lang="en-US" sz="1600" b="0" i="0" u="none" strike="noStrike">
                              <a:solidFill>
                                <a:srgbClr val="305496"/>
                              </a:solidFill>
                              <a:effectLst/>
                              <a:latin typeface="Calibri" panose="020F0502020204030204" pitchFamily="34" charset="0"/>
                            </a:rPr>
                            <a:t>September</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272,540.30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851.688437</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3067144936"/>
                      </a:ext>
                    </a:extLst>
                  </a:tr>
                  <a:tr h="333768">
                    <a:tc>
                      <a:txBody>
                        <a:bodyPr/>
                        <a:lstStyle/>
                        <a:p>
                          <a:pPr algn="l" fontAlgn="b"/>
                          <a:r>
                            <a:rPr lang="en-US" sz="1600" b="0" i="0" u="none" strike="noStrike">
                              <a:solidFill>
                                <a:srgbClr val="305496"/>
                              </a:solidFill>
                              <a:effectLst/>
                              <a:latin typeface="Calibri" panose="020F0502020204030204" pitchFamily="34" charset="0"/>
                            </a:rPr>
                            <a:t>October</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272,043.74 </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850.1366821</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2117375475"/>
                      </a:ext>
                    </a:extLst>
                  </a:tr>
                  <a:tr h="333768">
                    <a:tc>
                      <a:txBody>
                        <a:bodyPr/>
                        <a:lstStyle/>
                        <a:p>
                          <a:pPr algn="l" fontAlgn="b"/>
                          <a:r>
                            <a:rPr lang="en-US" sz="1600" b="0" i="0" u="none" strike="noStrike">
                              <a:solidFill>
                                <a:srgbClr val="305496"/>
                              </a:solidFill>
                              <a:effectLst/>
                              <a:latin typeface="Calibri" panose="020F0502020204030204" pitchFamily="34" charset="0"/>
                            </a:rPr>
                            <a:t>November</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271,545.62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848.580078</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494078291"/>
                      </a:ext>
                    </a:extLst>
                  </a:tr>
                  <a:tr h="333768">
                    <a:tc>
                      <a:txBody>
                        <a:bodyPr/>
                        <a:lstStyle/>
                        <a:p>
                          <a:pPr algn="l" fontAlgn="b"/>
                          <a:r>
                            <a:rPr lang="en-US" sz="1600" b="0" i="0" u="none" strike="noStrike">
                              <a:solidFill>
                                <a:srgbClr val="305496"/>
                              </a:solidFill>
                              <a:effectLst/>
                              <a:latin typeface="Calibri" panose="020F0502020204030204" pitchFamily="34" charset="0"/>
                            </a:rPr>
                            <a:t>December</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271,045.96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dirty="0">
                              <a:solidFill>
                                <a:srgbClr val="305496"/>
                              </a:solidFill>
                              <a:effectLst/>
                              <a:latin typeface="Calibri" panose="020F0502020204030204" pitchFamily="34" charset="0"/>
                            </a:rPr>
                            <a:t>847.0186095</a:t>
                          </a:r>
                        </a:p>
                      </a:txBody>
                      <a:tcPr marL="7620" marR="7620" marT="7620" marB="0" anchor="b"/>
                    </a:tc>
                    <a:tc>
                      <a:txBody>
                        <a:bodyPr/>
                        <a:lstStyle/>
                        <a:p>
                          <a:pPr algn="l" fontAlgn="b"/>
                          <a:r>
                            <a:rPr lang="en-US" sz="1600" b="0" i="0" u="none" strike="noStrike" dirty="0">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778219796"/>
                      </a:ext>
                    </a:extLst>
                  </a:tr>
                  <a:tr h="333768">
                    <a:tc>
                      <a:txBody>
                        <a:bodyPr/>
                        <a:lstStyle/>
                        <a:p>
                          <a:pPr algn="l" fontAlgn="b"/>
                          <a:r>
                            <a:rPr lang="en-US" sz="1600" b="0" i="0" u="none" strike="noStrike">
                              <a:solidFill>
                                <a:srgbClr val="305496"/>
                              </a:solidFill>
                              <a:effectLst/>
                              <a:latin typeface="Calibri" panose="020F0502020204030204" pitchFamily="34" charset="0"/>
                            </a:rPr>
                            <a:t>January</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270,544.72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845.4522614</a:t>
                          </a:r>
                        </a:p>
                      </a:txBody>
                      <a:tcPr marL="7620" marR="7620" marT="7620" marB="0" anchor="b"/>
                    </a:tc>
                    <a:tc>
                      <a:txBody>
                        <a:bodyPr/>
                        <a:lstStyle/>
                        <a:p>
                          <a:pPr algn="l" fontAlgn="b"/>
                          <a:r>
                            <a:rPr lang="en-US" sz="1600" b="0" i="0" u="none" strike="noStrike" dirty="0">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754769662"/>
                      </a:ext>
                    </a:extLst>
                  </a:tr>
                  <a:tr h="333768">
                    <a:tc>
                      <a:txBody>
                        <a:bodyPr/>
                        <a:lstStyle/>
                        <a:p>
                          <a:pPr algn="l" fontAlgn="b"/>
                          <a:r>
                            <a:rPr lang="en-US" sz="1600" b="0" i="0" u="none" strike="noStrike">
                              <a:solidFill>
                                <a:srgbClr val="305496"/>
                              </a:solidFill>
                              <a:effectLst/>
                              <a:latin typeface="Calibri" panose="020F0502020204030204" pitchFamily="34" charset="0"/>
                            </a:rPr>
                            <a:t>February</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270,041.93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843.8810185</a:t>
                          </a:r>
                        </a:p>
                      </a:txBody>
                      <a:tcPr marL="7620" marR="7620" marT="7620" marB="0" anchor="b"/>
                    </a:tc>
                    <a:tc>
                      <a:txBody>
                        <a:bodyPr/>
                        <a:lstStyle/>
                        <a:p>
                          <a:pPr algn="l" fontAlgn="b"/>
                          <a:r>
                            <a:rPr lang="en-US" sz="1600" b="0" i="0" u="none" strike="noStrike" dirty="0">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369083602"/>
                      </a:ext>
                    </a:extLst>
                  </a:tr>
                  <a:tr h="333768">
                    <a:tc>
                      <a:txBody>
                        <a:bodyPr/>
                        <a:lstStyle/>
                        <a:p>
                          <a:pPr algn="l" fontAlgn="b"/>
                          <a:r>
                            <a:rPr lang="en-US" sz="1600" b="0" i="0" u="none" strike="noStrike">
                              <a:solidFill>
                                <a:srgbClr val="305496"/>
                              </a:solidFill>
                              <a:effectLst/>
                              <a:latin typeface="Calibri" panose="020F0502020204030204" pitchFamily="34" charset="0"/>
                            </a:rPr>
                            <a:t>March</a:t>
                          </a:r>
                        </a:p>
                      </a:txBody>
                      <a:tcPr marL="7620" marR="7620" marT="7620" marB="0" anchor="b"/>
                    </a:tc>
                    <a:tc>
                      <a:txBody>
                        <a:bodyPr/>
                        <a:lstStyle/>
                        <a:p>
                          <a:pPr algn="l" fontAlgn="b"/>
                          <a:r>
                            <a:rPr lang="en-US" sz="1600" b="0" i="0" u="none" strike="noStrike">
                              <a:solidFill>
                                <a:srgbClr val="305496"/>
                              </a:solidFill>
                              <a:effectLst/>
                              <a:latin typeface="Calibri" panose="020F0502020204030204" pitchFamily="34" charset="0"/>
                            </a:rPr>
                            <a:t> $             269,537.56 </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0.003125</a:t>
                          </a:r>
                        </a:p>
                      </a:txBody>
                      <a:tcPr marL="7620" marR="7620" marT="7620" marB="0" anchor="b"/>
                    </a:tc>
                    <a:tc>
                      <a:txBody>
                        <a:bodyPr/>
                        <a:lstStyle/>
                        <a:p>
                          <a:pPr algn="r" fontAlgn="b"/>
                          <a:r>
                            <a:rPr lang="en-US" sz="1600" b="0" i="0" u="none" strike="noStrike">
                              <a:solidFill>
                                <a:srgbClr val="305496"/>
                              </a:solidFill>
                              <a:effectLst/>
                              <a:latin typeface="Calibri" panose="020F0502020204030204" pitchFamily="34" charset="0"/>
                            </a:rPr>
                            <a:t>842.3048654</a:t>
                          </a:r>
                        </a:p>
                      </a:txBody>
                      <a:tcPr marL="7620" marR="7620" marT="7620" marB="0" anchor="b"/>
                    </a:tc>
                    <a:tc>
                      <a:txBody>
                        <a:bodyPr/>
                        <a:lstStyle/>
                        <a:p>
                          <a:pPr algn="l" fontAlgn="b"/>
                          <a:r>
                            <a:rPr lang="en-US" sz="1600" b="0" i="0" u="none" strike="noStrike" dirty="0">
                              <a:solidFill>
                                <a:srgbClr val="305496"/>
                              </a:solidFill>
                              <a:effectLst/>
                              <a:latin typeface="Calibri" panose="020F0502020204030204" pitchFamily="34" charset="0"/>
                            </a:rPr>
                            <a:t> $         1,348.25 </a:t>
                          </a:r>
                        </a:p>
                      </a:txBody>
                      <a:tcPr marL="7620" marR="7620" marT="7620" marB="0" anchor="b"/>
                    </a:tc>
                    <a:extLst>
                      <a:ext uri="{0D108BD9-81ED-4DB2-BD59-A6C34878D82A}">
                        <a16:rowId xmlns:a16="http://schemas.microsoft.com/office/drawing/2014/main" val="1082777024"/>
                      </a:ext>
                    </a:extLst>
                  </a:tr>
                  <a:tr h="359958">
                    <a:tc>
                      <a:txBody>
                        <a:bodyPr/>
                        <a:lstStyle/>
                        <a:p>
                          <a:pPr algn="l" fontAlgn="b"/>
                          <a:endParaRPr lang="en-US" sz="1100" b="0" i="0" u="none" strike="noStrike">
                            <a:solidFill>
                              <a:srgbClr val="305496"/>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305496"/>
                            </a:solidFill>
                            <a:effectLst/>
                            <a:latin typeface="Calibri" panose="020F0502020204030204" pitchFamily="34" charset="0"/>
                          </a:endParaRPr>
                        </a:p>
                      </a:txBody>
                      <a:tcPr marL="7620" marR="7620" marT="7620" marB="0" anchor="b"/>
                    </a:tc>
                    <a:tc>
                      <a:txBody>
                        <a:bodyPr/>
                        <a:lstStyle/>
                        <a:p>
                          <a:pPr algn="l" fontAlgn="b"/>
                          <a:endParaRPr lang="en-US" sz="1100" b="0" i="0" u="none" strike="noStrike">
                            <a:solidFill>
                              <a:srgbClr val="305496"/>
                            </a:solidFill>
                            <a:effectLst/>
                            <a:latin typeface="Calibri" panose="020F0502020204030204" pitchFamily="34" charset="0"/>
                          </a:endParaRPr>
                        </a:p>
                      </a:txBody>
                      <a:tcPr marL="7620" marR="7620" marT="7620" marB="0" anchor="b"/>
                    </a:tc>
                    <a:tc>
                      <a:txBody>
                        <a:bodyPr/>
                        <a:lstStyle/>
                        <a:p>
                          <a:pPr algn="r" fontAlgn="b"/>
                          <a:r>
                            <a:rPr lang="en-US" sz="2000" b="1" i="0" u="none" strike="noStrike" dirty="0">
                              <a:solidFill>
                                <a:srgbClr val="305496"/>
                              </a:solidFill>
                              <a:effectLst/>
                              <a:highlight>
                                <a:srgbClr val="FFFF00"/>
                              </a:highlight>
                              <a:latin typeface="Calibri" panose="020F0502020204030204" pitchFamily="34" charset="0"/>
                            </a:rPr>
                            <a:t>10210.61179</a:t>
                          </a:r>
                          <a:endParaRPr lang="en-US" sz="1600" b="1" i="0" u="none" strike="noStrike" dirty="0">
                            <a:solidFill>
                              <a:srgbClr val="305496"/>
                            </a:solidFill>
                            <a:effectLst/>
                            <a:highlight>
                              <a:srgbClr val="FFFF00"/>
                            </a:highlight>
                            <a:latin typeface="Calibri" panose="020F0502020204030204" pitchFamily="34" charset="0"/>
                          </a:endParaRPr>
                        </a:p>
                      </a:txBody>
                      <a:tcPr marL="7620" marR="7620" marT="7620" marB="0" anchor="b"/>
                    </a:tc>
                    <a:tc>
                      <a:txBody>
                        <a:bodyPr/>
                        <a:lstStyle/>
                        <a:p>
                          <a:pPr algn="l" fontAlgn="b"/>
                          <a:endParaRPr lang="en-US" sz="1100" b="0" i="0" u="none" strike="noStrike" dirty="0">
                            <a:solidFill>
                              <a:srgbClr val="305496"/>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38031491"/>
                      </a:ext>
                    </a:extLst>
                  </a:tr>
                </a:tbl>
              </a:graphicData>
            </a:graphic>
          </p:graphicFrame>
        </mc:Fallback>
      </mc:AlternateContent>
      <p:sp>
        <p:nvSpPr>
          <p:cNvPr id="9" name="Arrow: Right 8"/>
          <p:cNvSpPr/>
          <p:nvPr/>
        </p:nvSpPr>
        <p:spPr>
          <a:xfrm rot="2886319">
            <a:off x="6158012" y="4698805"/>
            <a:ext cx="1481362" cy="91310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3752273388"/>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3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Married Filing Jointly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r>
                  <a:rPr lang="en-US" b="0" dirty="0"/>
                  <a:t>2016 Tax Computation, no deductions</a:t>
                </a:r>
              </a:p>
              <a:p>
                <a:pPr lvl="1"/>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$100,000 </m:t>
                        </m:r>
                        <m:r>
                          <a:rPr lang="en-US" i="1">
                            <a:latin typeface="Cambria Math" panose="02040503050406030204" pitchFamily="18" charset="0"/>
                            <a:ea typeface="Cambria Math" panose="02040503050406030204" pitchFamily="18" charset="0"/>
                          </a:rPr>
                          <m:t>×25% </m:t>
                        </m:r>
                      </m:e>
                    </m:d>
                    <m:r>
                      <a:rPr lang="en-US" i="1">
                        <a:latin typeface="Cambria Math" panose="02040503050406030204" pitchFamily="18" charset="0"/>
                        <a:ea typeface="Cambria Math" panose="02040503050406030204" pitchFamily="18" charset="0"/>
                      </a:rPr>
                      <m:t>−$8,457.50=$16,54</m:t>
                    </m:r>
                    <m:r>
                      <a:rPr lang="en-US" b="0" i="1" smtClean="0">
                        <a:latin typeface="Cambria Math" panose="02040503050406030204" pitchFamily="18" charset="0"/>
                        <a:ea typeface="Cambria Math" panose="02040503050406030204" pitchFamily="18" charset="0"/>
                      </a:rPr>
                      <m:t>3</m:t>
                    </m:r>
                  </m:oMath>
                </a14:m>
                <a:endParaRPr lang="en-US" dirty="0"/>
              </a:p>
              <a:p>
                <a:pPr marL="0" indent="0">
                  <a:buNone/>
                </a:pPr>
                <a:r>
                  <a:rPr lang="en-US" dirty="0"/>
                  <a:t>2016 Tax Computation, mortgage interest deduction</a:t>
                </a:r>
              </a:p>
              <a:p>
                <a:pPr lvl="1"/>
                <a14:m>
                  <m:oMath xmlns:m="http://schemas.openxmlformats.org/officeDocument/2006/math">
                    <m:r>
                      <a:rPr lang="en-US" b="0" i="1" smtClean="0">
                        <a:latin typeface="Cambria Math" panose="02040503050406030204" pitchFamily="18" charset="0"/>
                      </a:rPr>
                      <m:t>$100,000−$10,211=$89,789</m:t>
                    </m:r>
                  </m:oMath>
                </a14:m>
                <a:endParaRPr lang="en-US" dirty="0"/>
              </a:p>
              <a:p>
                <a:pPr lvl="1"/>
                <a:r>
                  <a:rPr lang="en-US" dirty="0"/>
                  <a:t>Tax Table for this income level: $13,989</a:t>
                </a:r>
              </a:p>
              <a:p>
                <a:pPr marL="0" indent="0">
                  <a:buNone/>
                </a:pPr>
                <a:r>
                  <a:rPr lang="en-US" dirty="0"/>
                  <a:t>Difference = Savings</a:t>
                </a:r>
              </a:p>
              <a:p>
                <a:pPr lvl="1"/>
                <a14:m>
                  <m:oMath xmlns:m="http://schemas.openxmlformats.org/officeDocument/2006/math">
                    <m:r>
                      <a:rPr lang="en-US" sz="2400" b="0" i="1" smtClean="0">
                        <a:latin typeface="Cambria Math" panose="02040503050406030204" pitchFamily="18" charset="0"/>
                      </a:rPr>
                      <m:t>$16,543−$13,989=$2,554</m:t>
                    </m:r>
                  </m:oMath>
                </a14:m>
                <a:endParaRPr lang="en-US" b="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5"/>
                <a:stretch>
                  <a:fillRect l="-707" t="-33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7556" y="1935921"/>
            <a:ext cx="3810000" cy="349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3611109288"/>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dirty="0"/>
              <a:t>Property Taxes</a:t>
            </a:r>
          </a:p>
        </p:txBody>
      </p:sp>
      <p:pic>
        <p:nvPicPr>
          <p:cNvPr id="9" name="Content Placeholder 8" descr="Property Tax.pdf - Adobe Acrobat Reader DC"/>
          <p:cNvPicPr>
            <a:picLocks noGrp="1" noChangeAspect="1"/>
          </p:cNvPicPr>
          <p:nvPr>
            <p:ph idx="1"/>
          </p:nvPr>
        </p:nvPicPr>
        <p:blipFill rotWithShape="1">
          <a:blip r:embed="rId5">
            <a:extLst>
              <a:ext uri="{28A0092B-C50C-407E-A947-70E740481C1C}">
                <a14:useLocalDpi xmlns:a14="http://schemas.microsoft.com/office/drawing/2010/main" val="0"/>
              </a:ext>
            </a:extLst>
          </a:blip>
          <a:srcRect l="20515" t="15759" r="21675" b="12308"/>
          <a:stretch/>
        </p:blipFill>
        <p:spPr>
          <a:xfrm>
            <a:off x="2507750" y="1935921"/>
            <a:ext cx="7165849" cy="4821720"/>
          </a:xfrm>
          <a:effectLst>
            <a:softEdge rad="88900"/>
          </a:effectLst>
        </p:spPr>
      </p:pic>
      <p:sp>
        <p:nvSpPr>
          <p:cNvPr id="10" name="Arrow: Right 9"/>
          <p:cNvSpPr/>
          <p:nvPr/>
        </p:nvSpPr>
        <p:spPr>
          <a:xfrm rot="19449806">
            <a:off x="4297402" y="2350565"/>
            <a:ext cx="866274" cy="565484"/>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57535" y="5065295"/>
            <a:ext cx="1166339" cy="26235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1212019865"/>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not to rent? That is the question.</a:t>
            </a:r>
          </a:p>
        </p:txBody>
      </p:sp>
      <p:grpSp>
        <p:nvGrpSpPr>
          <p:cNvPr id="5" name="Group 4"/>
          <p:cNvGrpSpPr/>
          <p:nvPr/>
        </p:nvGrpSpPr>
        <p:grpSpPr>
          <a:xfrm>
            <a:off x="512409" y="3370754"/>
            <a:ext cx="10753641" cy="1420400"/>
            <a:chOff x="512409" y="3370754"/>
            <a:chExt cx="10753641" cy="1420400"/>
          </a:xfrm>
        </p:grpSpPr>
        <p:sp>
          <p:nvSpPr>
            <p:cNvPr id="6" name="Freeform: Shape 5"/>
            <p:cNvSpPr/>
            <p:nvPr/>
          </p:nvSpPr>
          <p:spPr>
            <a:xfrm>
              <a:off x="512409" y="3370754"/>
              <a:ext cx="1785140" cy="1007398"/>
            </a:xfrm>
            <a:custGeom>
              <a:avLst/>
              <a:gdLst>
                <a:gd name="connsiteX0" fmla="*/ 0 w 1785140"/>
                <a:gd name="connsiteY0" fmla="*/ 100740 h 1007398"/>
                <a:gd name="connsiteX1" fmla="*/ 100740 w 1785140"/>
                <a:gd name="connsiteY1" fmla="*/ 0 h 1007398"/>
                <a:gd name="connsiteX2" fmla="*/ 1684400 w 1785140"/>
                <a:gd name="connsiteY2" fmla="*/ 0 h 1007398"/>
                <a:gd name="connsiteX3" fmla="*/ 1785140 w 1785140"/>
                <a:gd name="connsiteY3" fmla="*/ 100740 h 1007398"/>
                <a:gd name="connsiteX4" fmla="*/ 1785140 w 1785140"/>
                <a:gd name="connsiteY4" fmla="*/ 906658 h 1007398"/>
                <a:gd name="connsiteX5" fmla="*/ 1684400 w 1785140"/>
                <a:gd name="connsiteY5" fmla="*/ 1007398 h 1007398"/>
                <a:gd name="connsiteX6" fmla="*/ 100740 w 1785140"/>
                <a:gd name="connsiteY6" fmla="*/ 1007398 h 1007398"/>
                <a:gd name="connsiteX7" fmla="*/ 0 w 1785140"/>
                <a:gd name="connsiteY7" fmla="*/ 906658 h 1007398"/>
                <a:gd name="connsiteX8" fmla="*/ 0 w 1785140"/>
                <a:gd name="connsiteY8" fmla="*/ 100740 h 10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140" h="1007398">
                  <a:moveTo>
                    <a:pt x="0" y="100740"/>
                  </a:moveTo>
                  <a:cubicBezTo>
                    <a:pt x="0" y="45103"/>
                    <a:pt x="45103" y="0"/>
                    <a:pt x="100740" y="0"/>
                  </a:cubicBezTo>
                  <a:lnTo>
                    <a:pt x="1684400" y="0"/>
                  </a:lnTo>
                  <a:cubicBezTo>
                    <a:pt x="1740037" y="0"/>
                    <a:pt x="1785140" y="45103"/>
                    <a:pt x="1785140" y="100740"/>
                  </a:cubicBezTo>
                  <a:lnTo>
                    <a:pt x="1785140" y="906658"/>
                  </a:lnTo>
                  <a:cubicBezTo>
                    <a:pt x="1785140" y="962295"/>
                    <a:pt x="1740037" y="1007398"/>
                    <a:pt x="1684400" y="1007398"/>
                  </a:cubicBezTo>
                  <a:lnTo>
                    <a:pt x="100740" y="1007398"/>
                  </a:lnTo>
                  <a:cubicBezTo>
                    <a:pt x="45103" y="1007398"/>
                    <a:pt x="0" y="962295"/>
                    <a:pt x="0" y="906658"/>
                  </a:cubicBezTo>
                  <a:lnTo>
                    <a:pt x="0" y="1007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92456" rIns="92456" bIns="385329" numCol="1" spcCol="1270" anchor="t" anchorCtr="0">
              <a:noAutofit/>
            </a:bodyPr>
            <a:lstStyle/>
            <a:p>
              <a:pPr marL="0" lvl="0" indent="0" algn="l" defTabSz="577850">
                <a:lnSpc>
                  <a:spcPct val="90000"/>
                </a:lnSpc>
                <a:spcBef>
                  <a:spcPct val="0"/>
                </a:spcBef>
                <a:spcAft>
                  <a:spcPct val="35000"/>
                </a:spcAft>
                <a:buNone/>
              </a:pPr>
              <a:r>
                <a:rPr lang="en-US" sz="1300" kern="1200" dirty="0"/>
                <a:t>Mortgage Interest on $275,000 at 3.75%, 30-year Fixed</a:t>
              </a:r>
            </a:p>
          </p:txBody>
        </p:sp>
        <p:sp>
          <p:nvSpPr>
            <p:cNvPr id="7" name="Freeform: Shape 6"/>
            <p:cNvSpPr/>
            <p:nvPr/>
          </p:nvSpPr>
          <p:spPr>
            <a:xfrm>
              <a:off x="878040" y="4042354"/>
              <a:ext cx="1785140" cy="748800"/>
            </a:xfrm>
            <a:custGeom>
              <a:avLst/>
              <a:gdLst>
                <a:gd name="connsiteX0" fmla="*/ 0 w 1785140"/>
                <a:gd name="connsiteY0" fmla="*/ 74880 h 748800"/>
                <a:gd name="connsiteX1" fmla="*/ 74880 w 1785140"/>
                <a:gd name="connsiteY1" fmla="*/ 0 h 748800"/>
                <a:gd name="connsiteX2" fmla="*/ 1710260 w 1785140"/>
                <a:gd name="connsiteY2" fmla="*/ 0 h 748800"/>
                <a:gd name="connsiteX3" fmla="*/ 1785140 w 1785140"/>
                <a:gd name="connsiteY3" fmla="*/ 74880 h 748800"/>
                <a:gd name="connsiteX4" fmla="*/ 1785140 w 1785140"/>
                <a:gd name="connsiteY4" fmla="*/ 673920 h 748800"/>
                <a:gd name="connsiteX5" fmla="*/ 1710260 w 1785140"/>
                <a:gd name="connsiteY5" fmla="*/ 748800 h 748800"/>
                <a:gd name="connsiteX6" fmla="*/ 74880 w 1785140"/>
                <a:gd name="connsiteY6" fmla="*/ 748800 h 748800"/>
                <a:gd name="connsiteX7" fmla="*/ 0 w 1785140"/>
                <a:gd name="connsiteY7" fmla="*/ 673920 h 748800"/>
                <a:gd name="connsiteX8" fmla="*/ 0 w 1785140"/>
                <a:gd name="connsiteY8" fmla="*/ 7488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140" h="748800">
                  <a:moveTo>
                    <a:pt x="0" y="74880"/>
                  </a:moveTo>
                  <a:cubicBezTo>
                    <a:pt x="0" y="33525"/>
                    <a:pt x="33525" y="0"/>
                    <a:pt x="74880" y="0"/>
                  </a:cubicBezTo>
                  <a:lnTo>
                    <a:pt x="1710260" y="0"/>
                  </a:lnTo>
                  <a:cubicBezTo>
                    <a:pt x="1751615" y="0"/>
                    <a:pt x="1785140" y="33525"/>
                    <a:pt x="1785140" y="74880"/>
                  </a:cubicBezTo>
                  <a:lnTo>
                    <a:pt x="1785140" y="673920"/>
                  </a:lnTo>
                  <a:cubicBezTo>
                    <a:pt x="1785140" y="715275"/>
                    <a:pt x="1751615" y="748800"/>
                    <a:pt x="1710260" y="748800"/>
                  </a:cubicBezTo>
                  <a:lnTo>
                    <a:pt x="74880" y="748800"/>
                  </a:lnTo>
                  <a:cubicBezTo>
                    <a:pt x="33525" y="748800"/>
                    <a:pt x="0" y="715275"/>
                    <a:pt x="0" y="673920"/>
                  </a:cubicBezTo>
                  <a:lnTo>
                    <a:pt x="0" y="7488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388" tIns="114388" rIns="114388" bIns="114388" numCol="1" spcCol="1270" anchor="t" anchorCtr="0">
              <a:noAutofit/>
            </a:bodyPr>
            <a:lstStyle/>
            <a:p>
              <a:pPr marL="114300" lvl="1" indent="-114300" algn="l" defTabSz="577850">
                <a:lnSpc>
                  <a:spcPct val="90000"/>
                </a:lnSpc>
                <a:spcBef>
                  <a:spcPct val="0"/>
                </a:spcBef>
                <a:spcAft>
                  <a:spcPct val="15000"/>
                </a:spcAft>
                <a:buChar char="•"/>
              </a:pPr>
              <a:r>
                <a:rPr lang="en-US" sz="1300" kern="1200" dirty="0"/>
                <a:t>$10,211</a:t>
              </a:r>
            </a:p>
          </p:txBody>
        </p:sp>
        <p:sp>
          <p:nvSpPr>
            <p:cNvPr id="10" name="Freeform: Shape 9"/>
            <p:cNvSpPr/>
            <p:nvPr/>
          </p:nvSpPr>
          <p:spPr>
            <a:xfrm>
              <a:off x="3380032" y="3370754"/>
              <a:ext cx="1785140" cy="1007398"/>
            </a:xfrm>
            <a:custGeom>
              <a:avLst/>
              <a:gdLst>
                <a:gd name="connsiteX0" fmla="*/ 0 w 1785140"/>
                <a:gd name="connsiteY0" fmla="*/ 100740 h 1007398"/>
                <a:gd name="connsiteX1" fmla="*/ 100740 w 1785140"/>
                <a:gd name="connsiteY1" fmla="*/ 0 h 1007398"/>
                <a:gd name="connsiteX2" fmla="*/ 1684400 w 1785140"/>
                <a:gd name="connsiteY2" fmla="*/ 0 h 1007398"/>
                <a:gd name="connsiteX3" fmla="*/ 1785140 w 1785140"/>
                <a:gd name="connsiteY3" fmla="*/ 100740 h 1007398"/>
                <a:gd name="connsiteX4" fmla="*/ 1785140 w 1785140"/>
                <a:gd name="connsiteY4" fmla="*/ 906658 h 1007398"/>
                <a:gd name="connsiteX5" fmla="*/ 1684400 w 1785140"/>
                <a:gd name="connsiteY5" fmla="*/ 1007398 h 1007398"/>
                <a:gd name="connsiteX6" fmla="*/ 100740 w 1785140"/>
                <a:gd name="connsiteY6" fmla="*/ 1007398 h 1007398"/>
                <a:gd name="connsiteX7" fmla="*/ 0 w 1785140"/>
                <a:gd name="connsiteY7" fmla="*/ 906658 h 1007398"/>
                <a:gd name="connsiteX8" fmla="*/ 0 w 1785140"/>
                <a:gd name="connsiteY8" fmla="*/ 100740 h 10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140" h="1007398">
                  <a:moveTo>
                    <a:pt x="0" y="100740"/>
                  </a:moveTo>
                  <a:cubicBezTo>
                    <a:pt x="0" y="45103"/>
                    <a:pt x="45103" y="0"/>
                    <a:pt x="100740" y="0"/>
                  </a:cubicBezTo>
                  <a:lnTo>
                    <a:pt x="1684400" y="0"/>
                  </a:lnTo>
                  <a:cubicBezTo>
                    <a:pt x="1740037" y="0"/>
                    <a:pt x="1785140" y="45103"/>
                    <a:pt x="1785140" y="100740"/>
                  </a:cubicBezTo>
                  <a:lnTo>
                    <a:pt x="1785140" y="906658"/>
                  </a:lnTo>
                  <a:cubicBezTo>
                    <a:pt x="1785140" y="962295"/>
                    <a:pt x="1740037" y="1007398"/>
                    <a:pt x="1684400" y="1007398"/>
                  </a:cubicBezTo>
                  <a:lnTo>
                    <a:pt x="100740" y="1007398"/>
                  </a:lnTo>
                  <a:cubicBezTo>
                    <a:pt x="45103" y="1007398"/>
                    <a:pt x="0" y="962295"/>
                    <a:pt x="0" y="906658"/>
                  </a:cubicBezTo>
                  <a:lnTo>
                    <a:pt x="0" y="1007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92456" rIns="92456" bIns="385329" numCol="1" spcCol="1270" anchor="t" anchorCtr="0">
              <a:noAutofit/>
            </a:bodyPr>
            <a:lstStyle/>
            <a:p>
              <a:pPr marL="0" lvl="0" indent="0" algn="l" defTabSz="577850">
                <a:lnSpc>
                  <a:spcPct val="90000"/>
                </a:lnSpc>
                <a:spcBef>
                  <a:spcPct val="0"/>
                </a:spcBef>
                <a:spcAft>
                  <a:spcPct val="35000"/>
                </a:spcAft>
                <a:buNone/>
              </a:pPr>
              <a:r>
                <a:rPr lang="en-US" sz="1300" kern="1200" dirty="0"/>
                <a:t>Income Tax Savings</a:t>
              </a:r>
            </a:p>
          </p:txBody>
        </p:sp>
        <p:sp>
          <p:nvSpPr>
            <p:cNvPr id="11" name="Freeform: Shape 10"/>
            <p:cNvSpPr/>
            <p:nvPr/>
          </p:nvSpPr>
          <p:spPr>
            <a:xfrm>
              <a:off x="3745663" y="4042354"/>
              <a:ext cx="1785140" cy="748800"/>
            </a:xfrm>
            <a:custGeom>
              <a:avLst/>
              <a:gdLst>
                <a:gd name="connsiteX0" fmla="*/ 0 w 1785140"/>
                <a:gd name="connsiteY0" fmla="*/ 74880 h 748800"/>
                <a:gd name="connsiteX1" fmla="*/ 74880 w 1785140"/>
                <a:gd name="connsiteY1" fmla="*/ 0 h 748800"/>
                <a:gd name="connsiteX2" fmla="*/ 1710260 w 1785140"/>
                <a:gd name="connsiteY2" fmla="*/ 0 h 748800"/>
                <a:gd name="connsiteX3" fmla="*/ 1785140 w 1785140"/>
                <a:gd name="connsiteY3" fmla="*/ 74880 h 748800"/>
                <a:gd name="connsiteX4" fmla="*/ 1785140 w 1785140"/>
                <a:gd name="connsiteY4" fmla="*/ 673920 h 748800"/>
                <a:gd name="connsiteX5" fmla="*/ 1710260 w 1785140"/>
                <a:gd name="connsiteY5" fmla="*/ 748800 h 748800"/>
                <a:gd name="connsiteX6" fmla="*/ 74880 w 1785140"/>
                <a:gd name="connsiteY6" fmla="*/ 748800 h 748800"/>
                <a:gd name="connsiteX7" fmla="*/ 0 w 1785140"/>
                <a:gd name="connsiteY7" fmla="*/ 673920 h 748800"/>
                <a:gd name="connsiteX8" fmla="*/ 0 w 1785140"/>
                <a:gd name="connsiteY8" fmla="*/ 7488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140" h="748800">
                  <a:moveTo>
                    <a:pt x="0" y="74880"/>
                  </a:moveTo>
                  <a:cubicBezTo>
                    <a:pt x="0" y="33525"/>
                    <a:pt x="33525" y="0"/>
                    <a:pt x="74880" y="0"/>
                  </a:cubicBezTo>
                  <a:lnTo>
                    <a:pt x="1710260" y="0"/>
                  </a:lnTo>
                  <a:cubicBezTo>
                    <a:pt x="1751615" y="0"/>
                    <a:pt x="1785140" y="33525"/>
                    <a:pt x="1785140" y="74880"/>
                  </a:cubicBezTo>
                  <a:lnTo>
                    <a:pt x="1785140" y="673920"/>
                  </a:lnTo>
                  <a:cubicBezTo>
                    <a:pt x="1785140" y="715275"/>
                    <a:pt x="1751615" y="748800"/>
                    <a:pt x="1710260" y="748800"/>
                  </a:cubicBezTo>
                  <a:lnTo>
                    <a:pt x="74880" y="748800"/>
                  </a:lnTo>
                  <a:cubicBezTo>
                    <a:pt x="33525" y="748800"/>
                    <a:pt x="0" y="715275"/>
                    <a:pt x="0" y="673920"/>
                  </a:cubicBezTo>
                  <a:lnTo>
                    <a:pt x="0" y="7488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388" tIns="114388" rIns="114388" bIns="114388" numCol="1" spcCol="1270" anchor="t" anchorCtr="0">
              <a:noAutofit/>
            </a:bodyPr>
            <a:lstStyle/>
            <a:p>
              <a:pPr marL="114300" lvl="1" indent="-114300" algn="l" defTabSz="577850">
                <a:lnSpc>
                  <a:spcPct val="90000"/>
                </a:lnSpc>
                <a:spcBef>
                  <a:spcPct val="0"/>
                </a:spcBef>
                <a:spcAft>
                  <a:spcPct val="15000"/>
                </a:spcAft>
                <a:buChar char="•"/>
              </a:pPr>
              <a:r>
                <a:rPr lang="en-US" sz="1300" kern="1200" dirty="0"/>
                <a:t>$2,554</a:t>
              </a:r>
            </a:p>
          </p:txBody>
        </p:sp>
        <p:sp>
          <p:nvSpPr>
            <p:cNvPr id="13" name="Freeform: Shape 12"/>
            <p:cNvSpPr/>
            <p:nvPr/>
          </p:nvSpPr>
          <p:spPr>
            <a:xfrm>
              <a:off x="6247656" y="3370754"/>
              <a:ext cx="1785140" cy="1007398"/>
            </a:xfrm>
            <a:custGeom>
              <a:avLst/>
              <a:gdLst>
                <a:gd name="connsiteX0" fmla="*/ 0 w 1785140"/>
                <a:gd name="connsiteY0" fmla="*/ 100740 h 1007398"/>
                <a:gd name="connsiteX1" fmla="*/ 100740 w 1785140"/>
                <a:gd name="connsiteY1" fmla="*/ 0 h 1007398"/>
                <a:gd name="connsiteX2" fmla="*/ 1684400 w 1785140"/>
                <a:gd name="connsiteY2" fmla="*/ 0 h 1007398"/>
                <a:gd name="connsiteX3" fmla="*/ 1785140 w 1785140"/>
                <a:gd name="connsiteY3" fmla="*/ 100740 h 1007398"/>
                <a:gd name="connsiteX4" fmla="*/ 1785140 w 1785140"/>
                <a:gd name="connsiteY4" fmla="*/ 906658 h 1007398"/>
                <a:gd name="connsiteX5" fmla="*/ 1684400 w 1785140"/>
                <a:gd name="connsiteY5" fmla="*/ 1007398 h 1007398"/>
                <a:gd name="connsiteX6" fmla="*/ 100740 w 1785140"/>
                <a:gd name="connsiteY6" fmla="*/ 1007398 h 1007398"/>
                <a:gd name="connsiteX7" fmla="*/ 0 w 1785140"/>
                <a:gd name="connsiteY7" fmla="*/ 906658 h 1007398"/>
                <a:gd name="connsiteX8" fmla="*/ 0 w 1785140"/>
                <a:gd name="connsiteY8" fmla="*/ 100740 h 10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140" h="1007398">
                  <a:moveTo>
                    <a:pt x="0" y="100740"/>
                  </a:moveTo>
                  <a:cubicBezTo>
                    <a:pt x="0" y="45103"/>
                    <a:pt x="45103" y="0"/>
                    <a:pt x="100740" y="0"/>
                  </a:cubicBezTo>
                  <a:lnTo>
                    <a:pt x="1684400" y="0"/>
                  </a:lnTo>
                  <a:cubicBezTo>
                    <a:pt x="1740037" y="0"/>
                    <a:pt x="1785140" y="45103"/>
                    <a:pt x="1785140" y="100740"/>
                  </a:cubicBezTo>
                  <a:lnTo>
                    <a:pt x="1785140" y="906658"/>
                  </a:lnTo>
                  <a:cubicBezTo>
                    <a:pt x="1785140" y="962295"/>
                    <a:pt x="1740037" y="1007398"/>
                    <a:pt x="1684400" y="1007398"/>
                  </a:cubicBezTo>
                  <a:lnTo>
                    <a:pt x="100740" y="1007398"/>
                  </a:lnTo>
                  <a:cubicBezTo>
                    <a:pt x="45103" y="1007398"/>
                    <a:pt x="0" y="962295"/>
                    <a:pt x="0" y="906658"/>
                  </a:cubicBezTo>
                  <a:lnTo>
                    <a:pt x="0" y="1007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92456" rIns="92456" bIns="385329" numCol="1" spcCol="1270" anchor="t" anchorCtr="0">
              <a:noAutofit/>
            </a:bodyPr>
            <a:lstStyle/>
            <a:p>
              <a:pPr marL="0" lvl="0" indent="0" algn="l" defTabSz="577850">
                <a:lnSpc>
                  <a:spcPct val="90000"/>
                </a:lnSpc>
                <a:spcBef>
                  <a:spcPct val="0"/>
                </a:spcBef>
                <a:spcAft>
                  <a:spcPct val="35000"/>
                </a:spcAft>
                <a:buNone/>
              </a:pPr>
              <a:r>
                <a:rPr lang="en-US" sz="1300" kern="1200" dirty="0"/>
                <a:t>Property taxes</a:t>
              </a:r>
            </a:p>
          </p:txBody>
        </p:sp>
        <p:sp>
          <p:nvSpPr>
            <p:cNvPr id="14" name="Freeform: Shape 13"/>
            <p:cNvSpPr/>
            <p:nvPr/>
          </p:nvSpPr>
          <p:spPr>
            <a:xfrm>
              <a:off x="6613287" y="4042354"/>
              <a:ext cx="1785140" cy="748800"/>
            </a:xfrm>
            <a:custGeom>
              <a:avLst/>
              <a:gdLst>
                <a:gd name="connsiteX0" fmla="*/ 0 w 1785140"/>
                <a:gd name="connsiteY0" fmla="*/ 74880 h 748800"/>
                <a:gd name="connsiteX1" fmla="*/ 74880 w 1785140"/>
                <a:gd name="connsiteY1" fmla="*/ 0 h 748800"/>
                <a:gd name="connsiteX2" fmla="*/ 1710260 w 1785140"/>
                <a:gd name="connsiteY2" fmla="*/ 0 h 748800"/>
                <a:gd name="connsiteX3" fmla="*/ 1785140 w 1785140"/>
                <a:gd name="connsiteY3" fmla="*/ 74880 h 748800"/>
                <a:gd name="connsiteX4" fmla="*/ 1785140 w 1785140"/>
                <a:gd name="connsiteY4" fmla="*/ 673920 h 748800"/>
                <a:gd name="connsiteX5" fmla="*/ 1710260 w 1785140"/>
                <a:gd name="connsiteY5" fmla="*/ 748800 h 748800"/>
                <a:gd name="connsiteX6" fmla="*/ 74880 w 1785140"/>
                <a:gd name="connsiteY6" fmla="*/ 748800 h 748800"/>
                <a:gd name="connsiteX7" fmla="*/ 0 w 1785140"/>
                <a:gd name="connsiteY7" fmla="*/ 673920 h 748800"/>
                <a:gd name="connsiteX8" fmla="*/ 0 w 1785140"/>
                <a:gd name="connsiteY8" fmla="*/ 7488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140" h="748800">
                  <a:moveTo>
                    <a:pt x="0" y="74880"/>
                  </a:moveTo>
                  <a:cubicBezTo>
                    <a:pt x="0" y="33525"/>
                    <a:pt x="33525" y="0"/>
                    <a:pt x="74880" y="0"/>
                  </a:cubicBezTo>
                  <a:lnTo>
                    <a:pt x="1710260" y="0"/>
                  </a:lnTo>
                  <a:cubicBezTo>
                    <a:pt x="1751615" y="0"/>
                    <a:pt x="1785140" y="33525"/>
                    <a:pt x="1785140" y="74880"/>
                  </a:cubicBezTo>
                  <a:lnTo>
                    <a:pt x="1785140" y="673920"/>
                  </a:lnTo>
                  <a:cubicBezTo>
                    <a:pt x="1785140" y="715275"/>
                    <a:pt x="1751615" y="748800"/>
                    <a:pt x="1710260" y="748800"/>
                  </a:cubicBezTo>
                  <a:lnTo>
                    <a:pt x="74880" y="748800"/>
                  </a:lnTo>
                  <a:cubicBezTo>
                    <a:pt x="33525" y="748800"/>
                    <a:pt x="0" y="715275"/>
                    <a:pt x="0" y="673920"/>
                  </a:cubicBezTo>
                  <a:lnTo>
                    <a:pt x="0" y="7488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388" tIns="114388" rIns="114388" bIns="114388" numCol="1" spcCol="1270" anchor="t" anchorCtr="0">
              <a:noAutofit/>
            </a:bodyPr>
            <a:lstStyle/>
            <a:p>
              <a:pPr marL="114300" lvl="1" indent="-114300" algn="l" defTabSz="577850">
                <a:lnSpc>
                  <a:spcPct val="90000"/>
                </a:lnSpc>
                <a:spcBef>
                  <a:spcPct val="0"/>
                </a:spcBef>
                <a:spcAft>
                  <a:spcPct val="15000"/>
                </a:spcAft>
                <a:buChar char="•"/>
              </a:pPr>
              <a:r>
                <a:rPr lang="en-US" sz="1300" kern="1200" dirty="0"/>
                <a:t>$2,344</a:t>
              </a:r>
            </a:p>
          </p:txBody>
        </p:sp>
        <p:sp>
          <p:nvSpPr>
            <p:cNvPr id="16" name="Freeform: Shape 15"/>
            <p:cNvSpPr/>
            <p:nvPr/>
          </p:nvSpPr>
          <p:spPr>
            <a:xfrm>
              <a:off x="9115279" y="3370754"/>
              <a:ext cx="1785140" cy="1007398"/>
            </a:xfrm>
            <a:custGeom>
              <a:avLst/>
              <a:gdLst>
                <a:gd name="connsiteX0" fmla="*/ 0 w 1785140"/>
                <a:gd name="connsiteY0" fmla="*/ 100740 h 1007398"/>
                <a:gd name="connsiteX1" fmla="*/ 100740 w 1785140"/>
                <a:gd name="connsiteY1" fmla="*/ 0 h 1007398"/>
                <a:gd name="connsiteX2" fmla="*/ 1684400 w 1785140"/>
                <a:gd name="connsiteY2" fmla="*/ 0 h 1007398"/>
                <a:gd name="connsiteX3" fmla="*/ 1785140 w 1785140"/>
                <a:gd name="connsiteY3" fmla="*/ 100740 h 1007398"/>
                <a:gd name="connsiteX4" fmla="*/ 1785140 w 1785140"/>
                <a:gd name="connsiteY4" fmla="*/ 906658 h 1007398"/>
                <a:gd name="connsiteX5" fmla="*/ 1684400 w 1785140"/>
                <a:gd name="connsiteY5" fmla="*/ 1007398 h 1007398"/>
                <a:gd name="connsiteX6" fmla="*/ 100740 w 1785140"/>
                <a:gd name="connsiteY6" fmla="*/ 1007398 h 1007398"/>
                <a:gd name="connsiteX7" fmla="*/ 0 w 1785140"/>
                <a:gd name="connsiteY7" fmla="*/ 906658 h 1007398"/>
                <a:gd name="connsiteX8" fmla="*/ 0 w 1785140"/>
                <a:gd name="connsiteY8" fmla="*/ 100740 h 10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140" h="1007398">
                  <a:moveTo>
                    <a:pt x="0" y="100740"/>
                  </a:moveTo>
                  <a:cubicBezTo>
                    <a:pt x="0" y="45103"/>
                    <a:pt x="45103" y="0"/>
                    <a:pt x="100740" y="0"/>
                  </a:cubicBezTo>
                  <a:lnTo>
                    <a:pt x="1684400" y="0"/>
                  </a:lnTo>
                  <a:cubicBezTo>
                    <a:pt x="1740037" y="0"/>
                    <a:pt x="1785140" y="45103"/>
                    <a:pt x="1785140" y="100740"/>
                  </a:cubicBezTo>
                  <a:lnTo>
                    <a:pt x="1785140" y="906658"/>
                  </a:lnTo>
                  <a:cubicBezTo>
                    <a:pt x="1785140" y="962295"/>
                    <a:pt x="1740037" y="1007398"/>
                    <a:pt x="1684400" y="1007398"/>
                  </a:cubicBezTo>
                  <a:lnTo>
                    <a:pt x="100740" y="1007398"/>
                  </a:lnTo>
                  <a:cubicBezTo>
                    <a:pt x="45103" y="1007398"/>
                    <a:pt x="0" y="962295"/>
                    <a:pt x="0" y="906658"/>
                  </a:cubicBezTo>
                  <a:lnTo>
                    <a:pt x="0" y="1007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92456" rIns="92456" bIns="385329" numCol="1" spcCol="1270" anchor="t" anchorCtr="0">
              <a:noAutofit/>
            </a:bodyPr>
            <a:lstStyle/>
            <a:p>
              <a:pPr marL="0" lvl="0" indent="0" algn="l" defTabSz="577850">
                <a:lnSpc>
                  <a:spcPct val="90000"/>
                </a:lnSpc>
                <a:spcBef>
                  <a:spcPct val="0"/>
                </a:spcBef>
                <a:spcAft>
                  <a:spcPct val="35000"/>
                </a:spcAft>
                <a:buNone/>
              </a:pPr>
              <a:r>
                <a:rPr lang="en-US" sz="1300" kern="1200" dirty="0"/>
                <a:t>Opportunity Cost of Buying</a:t>
              </a:r>
            </a:p>
          </p:txBody>
        </p:sp>
        <p:sp>
          <p:nvSpPr>
            <p:cNvPr id="17" name="Freeform: Shape 16"/>
            <p:cNvSpPr/>
            <p:nvPr/>
          </p:nvSpPr>
          <p:spPr>
            <a:xfrm>
              <a:off x="9480910" y="4042354"/>
              <a:ext cx="1785140" cy="748800"/>
            </a:xfrm>
            <a:custGeom>
              <a:avLst/>
              <a:gdLst>
                <a:gd name="connsiteX0" fmla="*/ 0 w 1785140"/>
                <a:gd name="connsiteY0" fmla="*/ 74880 h 748800"/>
                <a:gd name="connsiteX1" fmla="*/ 74880 w 1785140"/>
                <a:gd name="connsiteY1" fmla="*/ 0 h 748800"/>
                <a:gd name="connsiteX2" fmla="*/ 1710260 w 1785140"/>
                <a:gd name="connsiteY2" fmla="*/ 0 h 748800"/>
                <a:gd name="connsiteX3" fmla="*/ 1785140 w 1785140"/>
                <a:gd name="connsiteY3" fmla="*/ 74880 h 748800"/>
                <a:gd name="connsiteX4" fmla="*/ 1785140 w 1785140"/>
                <a:gd name="connsiteY4" fmla="*/ 673920 h 748800"/>
                <a:gd name="connsiteX5" fmla="*/ 1710260 w 1785140"/>
                <a:gd name="connsiteY5" fmla="*/ 748800 h 748800"/>
                <a:gd name="connsiteX6" fmla="*/ 74880 w 1785140"/>
                <a:gd name="connsiteY6" fmla="*/ 748800 h 748800"/>
                <a:gd name="connsiteX7" fmla="*/ 0 w 1785140"/>
                <a:gd name="connsiteY7" fmla="*/ 673920 h 748800"/>
                <a:gd name="connsiteX8" fmla="*/ 0 w 1785140"/>
                <a:gd name="connsiteY8" fmla="*/ 74880 h 7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5140" h="748800">
                  <a:moveTo>
                    <a:pt x="0" y="74880"/>
                  </a:moveTo>
                  <a:cubicBezTo>
                    <a:pt x="0" y="33525"/>
                    <a:pt x="33525" y="0"/>
                    <a:pt x="74880" y="0"/>
                  </a:cubicBezTo>
                  <a:lnTo>
                    <a:pt x="1710260" y="0"/>
                  </a:lnTo>
                  <a:cubicBezTo>
                    <a:pt x="1751615" y="0"/>
                    <a:pt x="1785140" y="33525"/>
                    <a:pt x="1785140" y="74880"/>
                  </a:cubicBezTo>
                  <a:lnTo>
                    <a:pt x="1785140" y="673920"/>
                  </a:lnTo>
                  <a:cubicBezTo>
                    <a:pt x="1785140" y="715275"/>
                    <a:pt x="1751615" y="748800"/>
                    <a:pt x="1710260" y="748800"/>
                  </a:cubicBezTo>
                  <a:lnTo>
                    <a:pt x="74880" y="748800"/>
                  </a:lnTo>
                  <a:cubicBezTo>
                    <a:pt x="33525" y="748800"/>
                    <a:pt x="0" y="715275"/>
                    <a:pt x="0" y="673920"/>
                  </a:cubicBezTo>
                  <a:lnTo>
                    <a:pt x="0" y="7488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388" tIns="114388" rIns="114388" bIns="114388" numCol="1" spcCol="1270" anchor="t" anchorCtr="0">
              <a:noAutofit/>
            </a:bodyPr>
            <a:lstStyle/>
            <a:p>
              <a:pPr marL="114300" lvl="1" indent="-114300" algn="l" defTabSz="577850">
                <a:lnSpc>
                  <a:spcPct val="90000"/>
                </a:lnSpc>
                <a:spcBef>
                  <a:spcPct val="0"/>
                </a:spcBef>
                <a:spcAft>
                  <a:spcPct val="15000"/>
                </a:spcAft>
                <a:buChar char="•"/>
              </a:pPr>
              <a:r>
                <a:rPr lang="en-US" sz="1300" kern="1200" dirty="0"/>
                <a:t>$10,001</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4637" y="6370637"/>
            <a:ext cx="487363" cy="487363"/>
          </a:xfrm>
          <a:prstGeom prst="rect">
            <a:avLst/>
          </a:prstGeom>
        </p:spPr>
      </p:pic>
      <p:sp>
        <p:nvSpPr>
          <p:cNvPr id="18" name="Minus Sign 17"/>
          <p:cNvSpPr/>
          <p:nvPr/>
        </p:nvSpPr>
        <p:spPr>
          <a:xfrm>
            <a:off x="2579926" y="3370754"/>
            <a:ext cx="521116" cy="57283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Sign 18"/>
          <p:cNvSpPr/>
          <p:nvPr/>
        </p:nvSpPr>
        <p:spPr>
          <a:xfrm>
            <a:off x="5404093" y="3469516"/>
            <a:ext cx="604640" cy="57283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quals 19"/>
          <p:cNvSpPr/>
          <p:nvPr/>
        </p:nvSpPr>
        <p:spPr>
          <a:xfrm>
            <a:off x="8243795" y="3469516"/>
            <a:ext cx="660484" cy="47407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2732516"/>
      </p:ext>
    </p:extLst>
  </p:cSld>
  <p:clrMapOvr>
    <a:masterClrMapping/>
  </p:clrMapOvr>
  <mc:AlternateContent xmlns:mc="http://schemas.openxmlformats.org/markup-compatibility/2006" xmlns:p14="http://schemas.microsoft.com/office/powerpoint/2010/main">
    <mc:Choice Requires="p14">
      <p:transition spd="slow" p14:dur="2000" advTm="130985"/>
    </mc:Choice>
    <mc:Fallback xmlns="">
      <p:transition spd="slow" advTm="13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8"/>
        <p14:stopEvt time="128508" objId="8"/>
      </p14:showEvt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1241</TotalTime>
  <Words>1511</Words>
  <Application>Microsoft Office PowerPoint</Application>
  <PresentationFormat>Widescreen</PresentationFormat>
  <Paragraphs>164</Paragraphs>
  <Slides>17</Slides>
  <Notes>16</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Bookman Old Style</vt:lpstr>
      <vt:lpstr>Calibri</vt:lpstr>
      <vt:lpstr>Cambria Math</vt:lpstr>
      <vt:lpstr>Rockwell</vt:lpstr>
      <vt:lpstr>Wingdings</vt:lpstr>
      <vt:lpstr>Damask</vt:lpstr>
      <vt:lpstr>The Principles of  Opportunity Cost and Diminishing Returns</vt:lpstr>
      <vt:lpstr>Opportunity Cost</vt:lpstr>
      <vt:lpstr>Should I rent or buy?</vt:lpstr>
      <vt:lpstr>To rent…</vt:lpstr>
      <vt:lpstr>PowerPoint Presentation</vt:lpstr>
      <vt:lpstr>Principal+(Principal ×Interest)-Payment=New Principal Balance…</vt:lpstr>
      <vt:lpstr>Married Filing Jointly</vt:lpstr>
      <vt:lpstr>Property Taxes</vt:lpstr>
      <vt:lpstr>…or not to rent? That is the question.</vt:lpstr>
      <vt:lpstr>Buying it is.</vt:lpstr>
      <vt:lpstr>Diminishing Returns</vt:lpstr>
      <vt:lpstr>Diminishing Returns  for a firm</vt:lpstr>
      <vt:lpstr>Diminishing Returns for the Rest of us</vt:lpstr>
      <vt:lpstr>Diminishing Returns for an Individual</vt:lpstr>
      <vt:lpstr>In my life</vt:lpstr>
      <vt:lpstr>PowerPoint Presentation</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Principle of  Opportunity Costs</dc:title>
  <dc:creator>Ana Hoerner</dc:creator>
  <cp:lastModifiedBy>Ana Hoerner</cp:lastModifiedBy>
  <cp:revision>39</cp:revision>
  <dcterms:created xsi:type="dcterms:W3CDTF">2017-04-24T03:34:32Z</dcterms:created>
  <dcterms:modified xsi:type="dcterms:W3CDTF">2017-04-29T06:26:54Z</dcterms:modified>
</cp:coreProperties>
</file>